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338" r:id="rId6"/>
    <p:sldId id="317" r:id="rId7"/>
    <p:sldId id="339" r:id="rId8"/>
    <p:sldId id="318" r:id="rId9"/>
    <p:sldId id="340" r:id="rId10"/>
    <p:sldId id="319" r:id="rId11"/>
    <p:sldId id="341" r:id="rId12"/>
    <p:sldId id="342" r:id="rId13"/>
    <p:sldId id="320" r:id="rId14"/>
    <p:sldId id="343" r:id="rId15"/>
    <p:sldId id="344" r:id="rId16"/>
    <p:sldId id="321" r:id="rId17"/>
    <p:sldId id="322" r:id="rId18"/>
    <p:sldId id="323" r:id="rId19"/>
    <p:sldId id="324" r:id="rId20"/>
    <p:sldId id="325" r:id="rId21"/>
    <p:sldId id="345" r:id="rId22"/>
    <p:sldId id="326" r:id="rId23"/>
    <p:sldId id="328" r:id="rId24"/>
    <p:sldId id="329" r:id="rId25"/>
    <p:sldId id="330" r:id="rId26"/>
    <p:sldId id="331" r:id="rId27"/>
    <p:sldId id="346" r:id="rId28"/>
    <p:sldId id="347" r:id="rId29"/>
    <p:sldId id="332" r:id="rId30"/>
    <p:sldId id="333" r:id="rId31"/>
    <p:sldId id="334" r:id="rId32"/>
    <p:sldId id="327" r:id="rId33"/>
    <p:sldId id="335" r:id="rId34"/>
    <p:sldId id="336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F38FE-BD3F-4590-9D5D-3704FBFEBAA0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0FE6F-5015-4B93-9BB6-821FF99B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08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06782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012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77994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1873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11502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04021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10871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78153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29427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3794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3202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68611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54784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85538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54712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078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03709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5665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99622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24695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87083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3208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122101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36068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114072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24781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471905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1659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199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1095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4340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9244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0389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2935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159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5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21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x">
  <p:cSld name="标题幻灯片">
    <p:bg>
      <p:bgPr>
        <a:solidFill>
          <a:srgbClr val="F4F4F4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6"/>
          <p:cNvSpPr txBox="1">
            <a:spLocks noGrp="1"/>
          </p:cNvSpPr>
          <p:nvPr>
            <p:ph type="sldNum" idx="12"/>
          </p:nvPr>
        </p:nvSpPr>
        <p:spPr>
          <a:xfrm>
            <a:off x="8416022" y="5499834"/>
            <a:ext cx="321588" cy="253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300" tIns="34300" rIns="34300" bIns="343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6852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BODY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7"/>
          <p:cNvSpPr txBox="1">
            <a:spLocks noGrp="1"/>
          </p:cNvSpPr>
          <p:nvPr>
            <p:ph type="title"/>
          </p:nvPr>
        </p:nvSpPr>
        <p:spPr>
          <a:xfrm>
            <a:off x="415598" y="1302274"/>
            <a:ext cx="11360805" cy="57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7"/>
          <p:cNvSpPr txBox="1">
            <a:spLocks noGrp="1"/>
          </p:cNvSpPr>
          <p:nvPr>
            <p:ph type="body" idx="1"/>
          </p:nvPr>
        </p:nvSpPr>
        <p:spPr>
          <a:xfrm>
            <a:off x="415598" y="2009723"/>
            <a:ext cx="11360805" cy="341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○"/>
              <a:defRPr/>
            </a:lvl2pPr>
            <a:lvl3pPr marL="1371600" lvl="2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4pPr>
            <a:lvl5pPr marL="2286000" lvl="4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○"/>
              <a:defRPr/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14" name="Google Shape;14;p87"/>
          <p:cNvSpPr txBox="1">
            <a:spLocks noGrp="1"/>
          </p:cNvSpPr>
          <p:nvPr>
            <p:ph type="sldNum" idx="12"/>
          </p:nvPr>
        </p:nvSpPr>
        <p:spPr>
          <a:xfrm>
            <a:off x="11541475" y="5532642"/>
            <a:ext cx="486744" cy="369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sz="1200">
                <a:solidFill>
                  <a:srgbClr val="595959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sz="1200">
                <a:solidFill>
                  <a:srgbClr val="595959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sz="1200">
                <a:solidFill>
                  <a:srgbClr val="595959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sz="1200">
                <a:solidFill>
                  <a:srgbClr val="595959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sz="1200">
                <a:solidFill>
                  <a:srgbClr val="595959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sz="1200">
                <a:solidFill>
                  <a:srgbClr val="595959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sz="1200">
                <a:solidFill>
                  <a:srgbClr val="595959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sz="1200">
                <a:solidFill>
                  <a:srgbClr val="595959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sz="1200">
                <a:solidFill>
                  <a:srgbClr val="595959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1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38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4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4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72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1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9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E74AD-73B0-498F-9CCB-3B62B0DB8C1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D0F5D-DDB5-47C3-9F74-749B810C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4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oogle Shape;25;p1"/>
          <p:cNvGrpSpPr/>
          <p:nvPr/>
        </p:nvGrpSpPr>
        <p:grpSpPr>
          <a:xfrm>
            <a:off x="1234739" y="10926"/>
            <a:ext cx="2343619" cy="6836139"/>
            <a:chOff x="0" y="-1"/>
            <a:chExt cx="2343617" cy="6836138"/>
          </a:xfrm>
        </p:grpSpPr>
        <p:sp>
          <p:nvSpPr>
            <p:cNvPr id="26" name="Google Shape;26;p1"/>
            <p:cNvSpPr/>
            <p:nvPr/>
          </p:nvSpPr>
          <p:spPr>
            <a:xfrm>
              <a:off x="0" y="-1"/>
              <a:ext cx="2343612" cy="6836138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7" name="Google Shape;27;p1"/>
            <p:cNvSpPr txBox="1"/>
            <p:nvPr/>
          </p:nvSpPr>
          <p:spPr>
            <a:xfrm>
              <a:off x="0" y="2690941"/>
              <a:ext cx="2343617" cy="14542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4300" tIns="34300" rIns="34300" bIns="34300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r>
                <a:rPr lang="en-US" b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Al-Farabi Kazakh National University</a:t>
              </a:r>
              <a:endParaRPr/>
            </a:p>
            <a:p>
              <a:pPr algn="ctr">
                <a:buClr>
                  <a:srgbClr val="FFFFFF"/>
                </a:buClr>
                <a:buSzPts val="1800"/>
              </a:pPr>
              <a:r>
                <a:rPr lang="en-US" b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/>
            </a:p>
          </p:txBody>
        </p:sp>
      </p:grpSp>
      <p:cxnSp>
        <p:nvCxnSpPr>
          <p:cNvPr id="28" name="Google Shape;28;p1"/>
          <p:cNvCxnSpPr/>
          <p:nvPr/>
        </p:nvCxnSpPr>
        <p:spPr>
          <a:xfrm>
            <a:off x="1523996" y="2456435"/>
            <a:ext cx="9153547" cy="1"/>
          </a:xfrm>
          <a:prstGeom prst="straightConnector1">
            <a:avLst/>
          </a:prstGeom>
          <a:noFill/>
          <a:ln w="9525" cap="flat" cmpd="sng">
            <a:solidFill>
              <a:srgbClr val="B7B7B7">
                <a:alpha val="49803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" name="Google Shape;29;p1"/>
          <p:cNvSpPr txBox="1"/>
          <p:nvPr/>
        </p:nvSpPr>
        <p:spPr>
          <a:xfrm>
            <a:off x="3830553" y="2751893"/>
            <a:ext cx="6874896" cy="1354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>
              <a:buClr>
                <a:srgbClr val="002060"/>
              </a:buClr>
              <a:buSzPts val="4400"/>
            </a:pPr>
            <a:r>
              <a:rPr lang="ru-RU" sz="4400" dirty="0">
                <a:solidFill>
                  <a:srgbClr val="002060"/>
                </a:solidFill>
                <a:latin typeface="Georgia"/>
                <a:ea typeface="Georgia"/>
                <a:cs typeface="Georgia"/>
                <a:sym typeface="Georgia"/>
              </a:rPr>
              <a:t>ГОРМОНДАР ЖӘНЕ ОЛАРДЫҢ ӘРЕКЕТТЕРІ</a:t>
            </a:r>
            <a:endParaRPr sz="1200" dirty="0">
              <a:solidFill>
                <a:srgbClr val="00206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30" name="Google Shape;30;p1" descr="image1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07103" y="1215424"/>
            <a:ext cx="1227553" cy="10698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294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509965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гормондар</a:t>
            </a:r>
            <a:r>
              <a:rPr lang="ru-RU" dirty="0"/>
              <a:t> </a:t>
            </a:r>
            <a:r>
              <a:rPr lang="ru-RU" dirty="0" err="1"/>
              <a:t>холестериннен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аминқышқылдарынан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, </a:t>
            </a:r>
            <a:r>
              <a:rPr lang="ru-RU" dirty="0" err="1"/>
              <a:t>гликопротеидтер</a:t>
            </a:r>
            <a:r>
              <a:rPr lang="ru-RU" dirty="0"/>
              <a:t> </a:t>
            </a:r>
            <a:r>
              <a:rPr lang="ru-RU" dirty="0" err="1"/>
              <a:t>жағдайында</a:t>
            </a:r>
            <a:r>
              <a:rPr lang="ru-RU" dirty="0"/>
              <a:t> </a:t>
            </a:r>
            <a:r>
              <a:rPr lang="ru-RU" dirty="0" err="1"/>
              <a:t>көмірсулар</a:t>
            </a:r>
            <a:r>
              <a:rPr lang="ru-RU" dirty="0"/>
              <a:t> </a:t>
            </a:r>
            <a:r>
              <a:rPr lang="ru-RU" dirty="0" err="1"/>
              <a:t>қосылады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/>
            <a:r>
              <a:rPr lang="ru-RU" dirty="0" err="1" smtClean="0"/>
              <a:t>Гормондар</a:t>
            </a:r>
            <a:r>
              <a:rPr lang="ru-RU" dirty="0" smtClean="0"/>
              <a:t> </a:t>
            </a:r>
            <a:r>
              <a:rPr lang="ru-RU" dirty="0" err="1" smtClean="0"/>
              <a:t>Синтезі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509965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Стероидты</a:t>
            </a:r>
            <a:r>
              <a:rPr lang="ru-RU" dirty="0"/>
              <a:t> </a:t>
            </a:r>
            <a:r>
              <a:rPr lang="ru-RU" dirty="0" err="1"/>
              <a:t>гормондар</a:t>
            </a:r>
            <a:r>
              <a:rPr lang="ru-RU" dirty="0"/>
              <a:t> </a:t>
            </a:r>
            <a:r>
              <a:rPr lang="ru-RU" dirty="0" err="1"/>
              <a:t>холестериннен</a:t>
            </a:r>
            <a:r>
              <a:rPr lang="ru-RU" dirty="0"/>
              <a:t> </a:t>
            </a:r>
            <a:r>
              <a:rPr lang="ru-RU" dirty="0" err="1"/>
              <a:t>синтезделеді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негізінен</a:t>
            </a:r>
            <a:r>
              <a:rPr lang="ru-RU" dirty="0"/>
              <a:t> </a:t>
            </a:r>
            <a:r>
              <a:rPr lang="ru-RU" dirty="0" err="1"/>
              <a:t>төрт</a:t>
            </a:r>
            <a:r>
              <a:rPr lang="ru-RU" dirty="0"/>
              <a:t> </a:t>
            </a:r>
            <a:r>
              <a:rPr lang="ru-RU" dirty="0" err="1"/>
              <a:t>сақиналы</a:t>
            </a:r>
            <a:r>
              <a:rPr lang="ru-RU" dirty="0"/>
              <a:t> </a:t>
            </a:r>
            <a:r>
              <a:rPr lang="ru-RU" dirty="0" err="1"/>
              <a:t>стероидты</a:t>
            </a:r>
            <a:r>
              <a:rPr lang="ru-RU" dirty="0"/>
              <a:t> </a:t>
            </a:r>
            <a:r>
              <a:rPr lang="ru-RU" dirty="0" err="1"/>
              <a:t>омыртқаға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функционалды</a:t>
            </a:r>
            <a:r>
              <a:rPr lang="ru-RU" dirty="0"/>
              <a:t> </a:t>
            </a:r>
            <a:r>
              <a:rPr lang="ru-RU" dirty="0" err="1"/>
              <a:t>топтармен</a:t>
            </a:r>
            <a:r>
              <a:rPr lang="ru-RU" dirty="0"/>
              <a:t> </a:t>
            </a:r>
            <a:r>
              <a:rPr lang="ru-RU" dirty="0" err="1"/>
              <a:t>ерекшеленеді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Эстроген </a:t>
            </a:r>
            <a:r>
              <a:rPr lang="ru-RU" dirty="0"/>
              <a:t>мен прогестерон </a:t>
            </a:r>
            <a:r>
              <a:rPr lang="ru-RU" dirty="0" err="1"/>
              <a:t>әдетте</a:t>
            </a:r>
            <a:r>
              <a:rPr lang="ru-RU" dirty="0"/>
              <a:t> "</a:t>
            </a:r>
            <a:r>
              <a:rPr lang="ru-RU" dirty="0" err="1"/>
              <a:t>әйел</a:t>
            </a:r>
            <a:r>
              <a:rPr lang="ru-RU" dirty="0"/>
              <a:t>" </a:t>
            </a:r>
            <a:r>
              <a:rPr lang="ru-RU" dirty="0" err="1"/>
              <a:t>гормондары</a:t>
            </a:r>
            <a:r>
              <a:rPr lang="ru-RU" dirty="0"/>
              <a:t>, ал тестостерон "</a:t>
            </a:r>
            <a:r>
              <a:rPr lang="ru-RU" dirty="0" err="1"/>
              <a:t>еркек</a:t>
            </a:r>
            <a:r>
              <a:rPr lang="ru-RU" dirty="0"/>
              <a:t>" гормоны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саналады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жыныстық</a:t>
            </a:r>
            <a:r>
              <a:rPr lang="ru-RU" dirty="0"/>
              <a:t> </a:t>
            </a:r>
            <a:r>
              <a:rPr lang="ru-RU" dirty="0" err="1"/>
              <a:t>стероидтар</a:t>
            </a:r>
            <a:r>
              <a:rPr lang="ru-RU" dirty="0"/>
              <a:t> </a:t>
            </a:r>
            <a:r>
              <a:rPr lang="ru-RU" dirty="0" err="1"/>
              <a:t>синтезде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жыныста</a:t>
            </a:r>
            <a:r>
              <a:rPr lang="ru-RU" dirty="0"/>
              <a:t> да </a:t>
            </a:r>
            <a:r>
              <a:rPr lang="ru-RU" dirty="0" err="1"/>
              <a:t>рөл</a:t>
            </a:r>
            <a:r>
              <a:rPr lang="ru-RU" dirty="0"/>
              <a:t> </a:t>
            </a:r>
            <a:r>
              <a:rPr lang="ru-RU" dirty="0" err="1"/>
              <a:t>атқарады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/>
            <a:r>
              <a:rPr lang="ru-RU" b="1" dirty="0" err="1" smtClean="0"/>
              <a:t>Стероидтар</a:t>
            </a:r>
            <a:r>
              <a:rPr lang="ru-RU" b="1" dirty="0" smtClean="0"/>
              <a:t> </a:t>
            </a:r>
            <a:r>
              <a:rPr lang="ru-RU" b="1" dirty="0" err="1" smtClean="0"/>
              <a:t>Синтезі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97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/>
              <a:t>Стероидтар</a:t>
            </a:r>
            <a:r>
              <a:rPr lang="ru-RU" b="1" dirty="0"/>
              <a:t> </a:t>
            </a:r>
            <a:r>
              <a:rPr lang="ru-RU" b="1" dirty="0" err="1"/>
              <a:t>Синтезі</a:t>
            </a:r>
            <a:endParaRPr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412" y="722404"/>
            <a:ext cx="7710411" cy="554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53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Пептидтік</a:t>
            </a:r>
            <a:r>
              <a:rPr lang="ru-RU" dirty="0"/>
              <a:t> </a:t>
            </a:r>
            <a:r>
              <a:rPr lang="ru-RU" dirty="0" err="1"/>
              <a:t>гормондар</a:t>
            </a:r>
            <a:r>
              <a:rPr lang="ru-RU" dirty="0"/>
              <a:t>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ақуыз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синтезделеді</a:t>
            </a:r>
            <a:r>
              <a:rPr lang="ru-RU" dirty="0"/>
              <a:t>. Гормон </a:t>
            </a:r>
            <a:r>
              <a:rPr lang="ru-RU" dirty="0" err="1"/>
              <a:t>гені</a:t>
            </a:r>
            <a:r>
              <a:rPr lang="ru-RU" dirty="0"/>
              <a:t> </a:t>
            </a:r>
            <a:r>
              <a:rPr lang="ru-RU" dirty="0" err="1"/>
              <a:t>мРНҚ</a:t>
            </a:r>
            <a:r>
              <a:rPr lang="ru-RU" dirty="0"/>
              <a:t> </a:t>
            </a:r>
            <a:r>
              <a:rPr lang="ru-RU" dirty="0" err="1"/>
              <a:t>молекуласын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транскрипцияланады</a:t>
            </a:r>
            <a:r>
              <a:rPr lang="ru-RU" dirty="0"/>
              <a:t>, ал </a:t>
            </a:r>
            <a:r>
              <a:rPr lang="ru-RU" dirty="0" err="1"/>
              <a:t>рибосомалар</a:t>
            </a:r>
            <a:r>
              <a:rPr lang="ru-RU" dirty="0"/>
              <a:t> </a:t>
            </a:r>
            <a:r>
              <a:rPr lang="ru-RU" dirty="0" err="1"/>
              <a:t>мРНҚ-ны</a:t>
            </a:r>
            <a:r>
              <a:rPr lang="ru-RU" dirty="0"/>
              <a:t> </a:t>
            </a:r>
            <a:r>
              <a:rPr lang="ru-RU" dirty="0" err="1"/>
              <a:t>аударып</a:t>
            </a:r>
            <a:r>
              <a:rPr lang="ru-RU" dirty="0"/>
              <a:t>, пептид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аминқышқылдарын</a:t>
            </a:r>
            <a:r>
              <a:rPr lang="ru-RU" dirty="0"/>
              <a:t> </a:t>
            </a:r>
            <a:r>
              <a:rPr lang="ru-RU" dirty="0" err="1"/>
              <a:t>дұрыс</a:t>
            </a:r>
            <a:r>
              <a:rPr lang="ru-RU" dirty="0"/>
              <a:t> </a:t>
            </a:r>
            <a:r>
              <a:rPr lang="ru-RU" dirty="0" err="1"/>
              <a:t>ретпен</a:t>
            </a:r>
            <a:r>
              <a:rPr lang="ru-RU" dirty="0"/>
              <a:t> </a:t>
            </a:r>
            <a:r>
              <a:rPr lang="ru-RU" dirty="0" err="1"/>
              <a:t>жинайды</a:t>
            </a:r>
            <a:r>
              <a:rPr lang="ru-RU" dirty="0"/>
              <a:t>. </a:t>
            </a:r>
            <a:r>
              <a:rPr lang="ru-RU" dirty="0" err="1"/>
              <a:t>Аминқышқылдарының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тізбегі</a:t>
            </a:r>
            <a:r>
              <a:rPr lang="ru-RU" dirty="0"/>
              <a:t> </a:t>
            </a:r>
            <a:r>
              <a:rPr lang="ru-RU" dirty="0" err="1"/>
              <a:t>жиналғаннан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, </a:t>
            </a:r>
            <a:r>
              <a:rPr lang="ru-RU" dirty="0" err="1"/>
              <a:t>жетілген</a:t>
            </a:r>
            <a:r>
              <a:rPr lang="ru-RU" dirty="0"/>
              <a:t> </a:t>
            </a:r>
            <a:r>
              <a:rPr lang="ru-RU" dirty="0" err="1"/>
              <a:t>гормонды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пептидті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эндоплазмалық</a:t>
            </a:r>
            <a:r>
              <a:rPr lang="ru-RU" dirty="0"/>
              <a:t> </a:t>
            </a:r>
            <a:r>
              <a:rPr lang="ru-RU" dirty="0" err="1"/>
              <a:t>ретикулум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Гольджи</a:t>
            </a:r>
            <a:r>
              <a:rPr lang="ru-RU" dirty="0"/>
              <a:t> </a:t>
            </a:r>
            <a:r>
              <a:rPr lang="ru-RU" dirty="0" err="1"/>
              <a:t>кешені</a:t>
            </a:r>
            <a:r>
              <a:rPr lang="ru-RU" dirty="0"/>
              <a:t> </a:t>
            </a:r>
            <a:r>
              <a:rPr lang="ru-RU" dirty="0" err="1"/>
              <a:t>өзгерте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 smtClean="0"/>
              <a:t>Пептидтер</a:t>
            </a:r>
            <a:r>
              <a:rPr lang="ru-RU" b="1" dirty="0" smtClean="0"/>
              <a:t> </a:t>
            </a:r>
            <a:r>
              <a:rPr lang="ru-RU" b="1" dirty="0" err="1" smtClean="0"/>
              <a:t>Синтезі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77805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/>
              <a:t>Пептидтер</a:t>
            </a:r>
            <a:r>
              <a:rPr lang="ru-RU" b="1" dirty="0"/>
              <a:t> </a:t>
            </a:r>
            <a:r>
              <a:rPr lang="ru-RU" b="1" dirty="0" err="1"/>
              <a:t>Синтезі</a:t>
            </a:r>
            <a:endParaRPr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70" y="816914"/>
            <a:ext cx="10718390" cy="542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12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b="1" dirty="0"/>
              <a:t>Мелатонин триптофан </a:t>
            </a:r>
            <a:r>
              <a:rPr lang="ru-RU" dirty="0"/>
              <a:t>амин </a:t>
            </a:r>
            <a:r>
              <a:rPr lang="ru-RU" dirty="0" err="1"/>
              <a:t>қышқылынан</a:t>
            </a:r>
            <a:r>
              <a:rPr lang="ru-RU" b="1" dirty="0"/>
              <a:t>,</a:t>
            </a:r>
            <a:r>
              <a:rPr lang="ru-RU" dirty="0"/>
              <a:t> ал </a:t>
            </a:r>
            <a:r>
              <a:rPr lang="ru-RU" dirty="0" err="1"/>
              <a:t>қалған</a:t>
            </a:r>
            <a:r>
              <a:rPr lang="ru-RU" dirty="0"/>
              <a:t> </a:t>
            </a:r>
            <a:r>
              <a:rPr lang="ru-RU" dirty="0" err="1"/>
              <a:t>моноаминдер</a:t>
            </a:r>
            <a:r>
              <a:rPr lang="ru-RU" dirty="0"/>
              <a:t> </a:t>
            </a:r>
            <a:r>
              <a:rPr lang="ru-RU" b="1" dirty="0"/>
              <a:t>тирозин</a:t>
            </a:r>
            <a:r>
              <a:rPr lang="ru-RU" dirty="0"/>
              <a:t> амин </a:t>
            </a:r>
            <a:r>
              <a:rPr lang="ru-RU" dirty="0" err="1"/>
              <a:t>қышқылынан</a:t>
            </a:r>
            <a:r>
              <a:rPr lang="ru-RU" dirty="0"/>
              <a:t> </a:t>
            </a:r>
            <a:r>
              <a:rPr lang="ru-RU" dirty="0" err="1"/>
              <a:t>синтезделеді</a:t>
            </a:r>
            <a:r>
              <a:rPr lang="ru-RU" dirty="0"/>
              <a:t>. </a:t>
            </a:r>
            <a:r>
              <a:rPr lang="ru-RU" b="1" dirty="0" err="1"/>
              <a:t>Қалқанша</a:t>
            </a:r>
            <a:r>
              <a:rPr lang="ru-RU" b="1" dirty="0"/>
              <a:t> </a:t>
            </a:r>
            <a:r>
              <a:rPr lang="ru-RU" b="1" dirty="0" err="1"/>
              <a:t>безінің</a:t>
            </a:r>
            <a:r>
              <a:rPr lang="ru-RU" b="1" dirty="0"/>
              <a:t> гормоны </a:t>
            </a:r>
            <a:r>
              <a:rPr lang="ru-RU" dirty="0"/>
              <a:t>(</a:t>
            </a:r>
            <a:r>
              <a:rPr lang="en-US" dirty="0"/>
              <a:t>TSH)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b="1" dirty="0" err="1"/>
              <a:t>екі</a:t>
            </a:r>
            <a:r>
              <a:rPr lang="ru-RU" b="1" dirty="0"/>
              <a:t> </a:t>
            </a:r>
            <a:r>
              <a:rPr lang="ru-RU" b="1" dirty="0" err="1"/>
              <a:t>тирозиннен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ағзасында</a:t>
            </a:r>
            <a:r>
              <a:rPr lang="ru-RU" dirty="0"/>
              <a:t> </a:t>
            </a:r>
            <a:r>
              <a:rPr lang="ru-RU" dirty="0" err="1"/>
              <a:t>йодты</a:t>
            </a:r>
            <a:r>
              <a:rPr lang="ru-RU" dirty="0"/>
              <a:t> </a:t>
            </a:r>
            <a:r>
              <a:rPr lang="ru-RU" dirty="0" err="1"/>
              <a:t>қолданатын</a:t>
            </a:r>
            <a:r>
              <a:rPr lang="ru-RU" dirty="0"/>
              <a:t> </a:t>
            </a:r>
            <a:r>
              <a:rPr lang="ru-RU" dirty="0" err="1"/>
              <a:t>жалғыз</a:t>
            </a:r>
            <a:r>
              <a:rPr lang="ru-RU" dirty="0"/>
              <a:t> процесс; </a:t>
            </a:r>
            <a:r>
              <a:rPr lang="ru-RU" dirty="0" err="1"/>
              <a:t>диеталық</a:t>
            </a:r>
            <a:r>
              <a:rPr lang="ru-RU" dirty="0"/>
              <a:t> </a:t>
            </a:r>
            <a:r>
              <a:rPr lang="ru-RU" dirty="0" err="1"/>
              <a:t>йодтың</a:t>
            </a:r>
            <a:r>
              <a:rPr lang="ru-RU" dirty="0"/>
              <a:t> </a:t>
            </a:r>
            <a:r>
              <a:rPr lang="ru-RU" dirty="0" err="1"/>
              <a:t>болмауы</a:t>
            </a:r>
            <a:r>
              <a:rPr lang="ru-RU" dirty="0"/>
              <a:t> зоб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</a:t>
            </a:r>
            <a:r>
              <a:rPr lang="ru-RU" dirty="0" err="1"/>
              <a:t>бұзылуын</a:t>
            </a:r>
            <a:r>
              <a:rPr lang="ru-RU" dirty="0"/>
              <a:t> </a:t>
            </a:r>
            <a:r>
              <a:rPr lang="ru-RU" dirty="0" err="1"/>
              <a:t>тудырады</a:t>
            </a:r>
            <a:r>
              <a:rPr lang="ru-RU" dirty="0"/>
              <a:t>.</a:t>
            </a:r>
            <a:endParaRPr lang="en-US" dirty="0" smtClean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 smtClean="0"/>
              <a:t>Моноаминдер</a:t>
            </a:r>
            <a:r>
              <a:rPr lang="ru-RU" b="1" dirty="0" smtClean="0"/>
              <a:t> </a:t>
            </a:r>
            <a:r>
              <a:rPr lang="ru-RU" b="1" dirty="0" err="1" smtClean="0"/>
              <a:t>Синтезі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110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en-US" dirty="0"/>
              <a:t>1.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</a:t>
            </a:r>
            <a:r>
              <a:rPr lang="ru-RU" dirty="0" err="1"/>
              <a:t>фолликуласының</a:t>
            </a:r>
            <a:r>
              <a:rPr lang="ru-RU" dirty="0"/>
              <a:t> </a:t>
            </a:r>
            <a:r>
              <a:rPr lang="ru-RU" dirty="0" err="1"/>
              <a:t>жасушалары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процесті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капиллярлардың</a:t>
            </a:r>
            <a:r>
              <a:rPr lang="ru-RU" dirty="0"/>
              <a:t> </a:t>
            </a:r>
            <a:r>
              <a:rPr lang="ru-RU" dirty="0" err="1"/>
              <a:t>қанынан</a:t>
            </a:r>
            <a:r>
              <a:rPr lang="ru-RU" dirty="0"/>
              <a:t> йод </a:t>
            </a:r>
            <a:r>
              <a:rPr lang="ru-RU" dirty="0" err="1"/>
              <a:t>иондарын</a:t>
            </a:r>
            <a:r>
              <a:rPr lang="ru-RU" dirty="0"/>
              <a:t> (</a:t>
            </a:r>
            <a:r>
              <a:rPr lang="en-US" dirty="0"/>
              <a:t>I–) </a:t>
            </a:r>
            <a:r>
              <a:rPr lang="ru-RU" dirty="0" err="1"/>
              <a:t>сіңіру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бастайды</a:t>
            </a:r>
            <a:r>
              <a:rPr lang="ru-RU" dirty="0"/>
              <a:t>. </a:t>
            </a:r>
            <a:r>
              <a:rPr lang="ru-RU" dirty="0" err="1"/>
              <a:t>Фолликуланың</a:t>
            </a:r>
            <a:r>
              <a:rPr lang="ru-RU" dirty="0"/>
              <a:t> </a:t>
            </a:r>
            <a:r>
              <a:rPr lang="ru-RU" dirty="0" err="1"/>
              <a:t>люменіне</a:t>
            </a:r>
            <a:r>
              <a:rPr lang="ru-RU" dirty="0"/>
              <a:t> </a:t>
            </a:r>
            <a:r>
              <a:rPr lang="ru-RU" dirty="0" err="1"/>
              <a:t>қарайтын</a:t>
            </a:r>
            <a:r>
              <a:rPr lang="ru-RU" dirty="0"/>
              <a:t> </a:t>
            </a:r>
            <a:r>
              <a:rPr lang="ru-RU" dirty="0" err="1"/>
              <a:t>жасушалардың</a:t>
            </a:r>
            <a:r>
              <a:rPr lang="ru-RU" dirty="0"/>
              <a:t> </a:t>
            </a:r>
            <a:r>
              <a:rPr lang="ru-RU" dirty="0" err="1"/>
              <a:t>апикальды</a:t>
            </a:r>
            <a:r>
              <a:rPr lang="ru-RU" dirty="0"/>
              <a:t> </a:t>
            </a:r>
            <a:r>
              <a:rPr lang="ru-RU" dirty="0" err="1"/>
              <a:t>бетінде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en-US" dirty="0" err="1"/>
              <a:t>i</a:t>
            </a:r>
            <a:r>
              <a:rPr lang="en-US" dirty="0"/>
              <a:t>-</a:t>
            </a:r>
            <a:r>
              <a:rPr lang="ru-RU" dirty="0" err="1"/>
              <a:t>суретте</a:t>
            </a:r>
            <a:r>
              <a:rPr lang="ru-RU" dirty="0"/>
              <a:t> </a:t>
            </a:r>
            <a:r>
              <a:rPr lang="en-US" dirty="0"/>
              <a:t>I * </a:t>
            </a:r>
            <a:r>
              <a:rPr lang="ru-RU" dirty="0" err="1"/>
              <a:t>ұсынылған</a:t>
            </a:r>
            <a:r>
              <a:rPr lang="ru-RU" dirty="0"/>
              <a:t> </a:t>
            </a:r>
            <a:r>
              <a:rPr lang="ru-RU" dirty="0" err="1"/>
              <a:t>йодтың</a:t>
            </a:r>
            <a:r>
              <a:rPr lang="ru-RU" dirty="0"/>
              <a:t> </a:t>
            </a:r>
            <a:r>
              <a:rPr lang="ru-RU" dirty="0" err="1"/>
              <a:t>реактивті</a:t>
            </a:r>
            <a:r>
              <a:rPr lang="ru-RU" dirty="0"/>
              <a:t> </a:t>
            </a:r>
            <a:r>
              <a:rPr lang="ru-RU" dirty="0" err="1"/>
              <a:t>формасына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тотығады</a:t>
            </a:r>
            <a:r>
              <a:rPr lang="ru-RU" dirty="0"/>
              <a:t>.</a:t>
            </a:r>
            <a:endParaRPr lang="en-US" dirty="0" smtClean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1852883" y="260593"/>
            <a:ext cx="9165635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/>
              <a:t>Қалқанша</a:t>
            </a:r>
            <a:r>
              <a:rPr lang="ru-RU" b="1" dirty="0"/>
              <a:t> </a:t>
            </a:r>
            <a:r>
              <a:rPr lang="ru-RU" b="1" dirty="0" err="1" smtClean="0"/>
              <a:t>безі</a:t>
            </a:r>
            <a:r>
              <a:rPr lang="ru-RU" b="1" dirty="0" smtClean="0"/>
              <a:t> </a:t>
            </a:r>
            <a:r>
              <a:rPr lang="ru-RU" b="1" dirty="0" err="1" smtClean="0"/>
              <a:t>гормонының</a:t>
            </a:r>
            <a:r>
              <a:rPr lang="ru-RU" b="1" dirty="0" smtClean="0"/>
              <a:t> </a:t>
            </a:r>
            <a:r>
              <a:rPr lang="ru-RU" b="1" dirty="0" err="1" smtClean="0"/>
              <a:t>синтезделуі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6759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en-US" dirty="0" smtClean="0"/>
              <a:t>2.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фолликулалық</a:t>
            </a:r>
            <a:r>
              <a:rPr lang="ru-RU" dirty="0"/>
              <a:t> </a:t>
            </a:r>
            <a:r>
              <a:rPr lang="ru-RU" dirty="0" err="1"/>
              <a:t>жасушалар</a:t>
            </a:r>
            <a:r>
              <a:rPr lang="ru-RU" dirty="0"/>
              <a:t> </a:t>
            </a:r>
            <a:r>
              <a:rPr lang="ru-RU" dirty="0" err="1"/>
              <a:t>тиреоглобулин</a:t>
            </a:r>
            <a:r>
              <a:rPr lang="ru-RU" dirty="0"/>
              <a:t> </a:t>
            </a:r>
            <a:r>
              <a:rPr lang="ru-RU" dirty="0" smtClean="0"/>
              <a:t>(ТГ)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ақуызды</a:t>
            </a:r>
            <a:r>
              <a:rPr lang="ru-RU" dirty="0"/>
              <a:t> </a:t>
            </a:r>
            <a:r>
              <a:rPr lang="ru-RU" dirty="0" err="1"/>
              <a:t>синтездейді</a:t>
            </a:r>
            <a:r>
              <a:rPr lang="ru-RU" dirty="0"/>
              <a:t>.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smtClean="0"/>
              <a:t>ТГ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аминқышқылдарының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123 тирозин бар,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тек 4-тен 8-ге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smtClean="0"/>
              <a:t>ТГ </a:t>
            </a:r>
            <a:r>
              <a:rPr lang="ru-RU" dirty="0" err="1"/>
              <a:t>өндіру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пайдаланылады</a:t>
            </a:r>
            <a:r>
              <a:rPr lang="ru-RU" dirty="0"/>
              <a:t>. </a:t>
            </a:r>
            <a:r>
              <a:rPr lang="ru-RU" dirty="0" err="1"/>
              <a:t>Жасушалары</a:t>
            </a:r>
            <a:r>
              <a:rPr lang="ru-RU" dirty="0"/>
              <a:t> </a:t>
            </a:r>
            <a:r>
              <a:rPr lang="ru-RU" dirty="0" err="1"/>
              <a:t>бөледі</a:t>
            </a:r>
            <a:r>
              <a:rPr lang="ru-RU" dirty="0"/>
              <a:t> </a:t>
            </a:r>
            <a:r>
              <a:rPr lang="ru-RU" dirty="0" err="1"/>
              <a:t>тиреоглобулин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экзоцитоза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апикальных </a:t>
            </a:r>
            <a:r>
              <a:rPr lang="ru-RU" dirty="0" err="1"/>
              <a:t>беттердің</a:t>
            </a:r>
            <a:r>
              <a:rPr lang="ru-RU" dirty="0"/>
              <a:t> </a:t>
            </a:r>
            <a:r>
              <a:rPr lang="ru-RU" dirty="0" err="1"/>
              <a:t>саңылауы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11" name="Google Shape;60;p4"/>
          <p:cNvSpPr txBox="1">
            <a:spLocks/>
          </p:cNvSpPr>
          <p:nvPr/>
        </p:nvSpPr>
        <p:spPr>
          <a:xfrm>
            <a:off x="1852883" y="260593"/>
            <a:ext cx="9165635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 lnSpcReduction="20000"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pPr algn="ctr">
              <a:buSzPts val="1870"/>
            </a:pPr>
            <a:r>
              <a:rPr lang="ru-RU" b="1" dirty="0" err="1"/>
              <a:t>Қалқанша</a:t>
            </a:r>
            <a:r>
              <a:rPr lang="ru-RU" b="1" dirty="0"/>
              <a:t> </a:t>
            </a:r>
            <a:r>
              <a:rPr lang="ru-RU" b="1" dirty="0" err="1"/>
              <a:t>безі</a:t>
            </a:r>
            <a:r>
              <a:rPr lang="ru-RU" b="1" dirty="0"/>
              <a:t> </a:t>
            </a:r>
            <a:r>
              <a:rPr lang="ru-RU" b="1" dirty="0" err="1"/>
              <a:t>гормонының</a:t>
            </a:r>
            <a:r>
              <a:rPr lang="ru-RU" b="1" dirty="0"/>
              <a:t> </a:t>
            </a:r>
            <a:r>
              <a:rPr lang="ru-RU" b="1" dirty="0" err="1"/>
              <a:t>синтезделуі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442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822960" y="828487"/>
            <a:ext cx="10584179" cy="546215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 fontScale="92500" lnSpcReduction="10000"/>
          </a:bodyPr>
          <a:lstStyle/>
          <a:p>
            <a:r>
              <a:rPr lang="en-US" dirty="0" smtClean="0"/>
              <a:t>3. </a:t>
            </a:r>
            <a:r>
              <a:rPr lang="ru-RU" dirty="0" err="1"/>
              <a:t>Жасуша</a:t>
            </a:r>
            <a:r>
              <a:rPr lang="ru-RU" dirty="0"/>
              <a:t> </a:t>
            </a:r>
            <a:r>
              <a:rPr lang="ru-RU" dirty="0" err="1"/>
              <a:t>бетіндегі</a:t>
            </a:r>
            <a:r>
              <a:rPr lang="ru-RU" dirty="0"/>
              <a:t> Фермент </a:t>
            </a:r>
            <a:r>
              <a:rPr lang="ru-RU" dirty="0" err="1"/>
              <a:t>тирозиннің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бөліктеріне</a:t>
            </a:r>
            <a:r>
              <a:rPr lang="ru-RU" dirty="0"/>
              <a:t> йод </a:t>
            </a:r>
            <a:r>
              <a:rPr lang="ru-RU" dirty="0" err="1"/>
              <a:t>қосады</a:t>
            </a:r>
            <a:r>
              <a:rPr lang="ru-RU" dirty="0"/>
              <a:t>. </a:t>
            </a:r>
            <a:r>
              <a:rPr lang="ru-RU" dirty="0" err="1"/>
              <a:t>Кейбір</a:t>
            </a:r>
            <a:r>
              <a:rPr lang="ru-RU" dirty="0"/>
              <a:t> тирозин </a:t>
            </a:r>
            <a:r>
              <a:rPr lang="ru-RU" dirty="0" err="1"/>
              <a:t>бір</a:t>
            </a:r>
            <a:r>
              <a:rPr lang="ru-RU" dirty="0"/>
              <a:t> йод </a:t>
            </a:r>
            <a:r>
              <a:rPr lang="ru-RU" dirty="0" err="1"/>
              <a:t>алыңыз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 err="1"/>
              <a:t>monoiodotyrosine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kk-KZ" dirty="0" smtClean="0"/>
              <a:t>МИТ</a:t>
            </a:r>
            <a:r>
              <a:rPr lang="en-US" dirty="0" smtClean="0"/>
              <a:t>) </a:t>
            </a:r>
            <a:r>
              <a:rPr lang="ru-RU" dirty="0" err="1" smtClean="0"/>
              <a:t>болуға</a:t>
            </a:r>
            <a:r>
              <a:rPr lang="ru-RU" dirty="0"/>
              <a:t>;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алуға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 err="1"/>
              <a:t>diyodtirozine</a:t>
            </a:r>
            <a:r>
              <a:rPr lang="en-US" dirty="0"/>
              <a:t> </a:t>
            </a:r>
            <a:r>
              <a:rPr lang="en-US" dirty="0" err="1"/>
              <a:t>diyodtirozine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ru-RU" dirty="0"/>
              <a:t>ДИТ</a:t>
            </a:r>
            <a:r>
              <a:rPr lang="en-US" dirty="0" smtClean="0"/>
              <a:t>) </a:t>
            </a:r>
            <a:r>
              <a:rPr lang="ru-RU" dirty="0" err="1"/>
              <a:t>болуға</a:t>
            </a:r>
            <a:r>
              <a:rPr lang="ru-RU" dirty="0"/>
              <a:t>. </a:t>
            </a:r>
            <a:r>
              <a:rPr lang="ru-RU" dirty="0" smtClean="0"/>
              <a:t>ТГ </a:t>
            </a:r>
            <a:r>
              <a:rPr lang="ru-RU" dirty="0" err="1"/>
              <a:t>өзіне</a:t>
            </a:r>
            <a:r>
              <a:rPr lang="ru-RU" dirty="0"/>
              <a:t>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бүктелетін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тирозин </a:t>
            </a:r>
            <a:r>
              <a:rPr lang="ru-RU" dirty="0" err="1"/>
              <a:t>кездесетін</a:t>
            </a:r>
            <a:r>
              <a:rPr lang="ru-RU" dirty="0"/>
              <a:t> </a:t>
            </a:r>
            <a:r>
              <a:rPr lang="ru-RU" dirty="0" err="1"/>
              <a:t>жерде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тирозин </a:t>
            </a:r>
            <a:r>
              <a:rPr lang="ru-RU" dirty="0" err="1"/>
              <a:t>көрші</a:t>
            </a:r>
            <a:r>
              <a:rPr lang="ru-RU" dirty="0"/>
              <a:t> </a:t>
            </a:r>
            <a:r>
              <a:rPr lang="ru-RU" dirty="0" smtClean="0"/>
              <a:t>ТГ </a:t>
            </a:r>
            <a:r>
              <a:rPr lang="ru-RU" dirty="0" err="1" smtClean="0"/>
              <a:t>екіншісімен</a:t>
            </a:r>
            <a:r>
              <a:rPr lang="ru-RU" dirty="0" smtClean="0"/>
              <a:t> </a:t>
            </a:r>
            <a:r>
              <a:rPr lang="ru-RU" dirty="0" err="1"/>
              <a:t>кездесетін</a:t>
            </a:r>
            <a:r>
              <a:rPr lang="ru-RU" dirty="0"/>
              <a:t> </a:t>
            </a:r>
            <a:r>
              <a:rPr lang="ru-RU" dirty="0" err="1"/>
              <a:t>жерде</a:t>
            </a:r>
            <a:r>
              <a:rPr lang="ru-RU" dirty="0"/>
              <a:t> </a:t>
            </a:r>
            <a:r>
              <a:rPr lang="ru-RU" dirty="0" err="1"/>
              <a:t>тирозиндер</a:t>
            </a:r>
            <a:r>
              <a:rPr lang="ru-RU" dirty="0"/>
              <a:t> </a:t>
            </a:r>
            <a:r>
              <a:rPr lang="ru-RU" dirty="0" err="1"/>
              <a:t>өздерінің</a:t>
            </a:r>
            <a:r>
              <a:rPr lang="ru-RU" dirty="0"/>
              <a:t> </a:t>
            </a:r>
            <a:r>
              <a:rPr lang="ru-RU" dirty="0" err="1"/>
              <a:t>бүйірлік</a:t>
            </a:r>
            <a:r>
              <a:rPr lang="ru-RU" dirty="0"/>
              <a:t> </a:t>
            </a:r>
            <a:r>
              <a:rPr lang="ru-RU" dirty="0" err="1"/>
              <a:t>топтары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бір-бірімен</a:t>
            </a:r>
            <a:r>
              <a:rPr lang="ru-RU" dirty="0"/>
              <a:t> </a:t>
            </a:r>
            <a:r>
              <a:rPr lang="ru-RU" dirty="0" err="1"/>
              <a:t>байланысады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kk-KZ" dirty="0"/>
              <a:t>МИТ</a:t>
            </a:r>
            <a:r>
              <a:rPr lang="en-US" dirty="0" smtClean="0"/>
              <a:t> </a:t>
            </a:r>
            <a:r>
              <a:rPr lang="kk-KZ" dirty="0" smtClean="0"/>
              <a:t>ДИТ</a:t>
            </a:r>
            <a:r>
              <a:rPr lang="en-US" dirty="0" smtClean="0"/>
              <a:t>-</a:t>
            </a:r>
            <a:r>
              <a:rPr lang="ru-RU" dirty="0" err="1"/>
              <a:t>ке</a:t>
            </a:r>
            <a:r>
              <a:rPr lang="ru-RU" dirty="0"/>
              <a:t> </a:t>
            </a:r>
            <a:r>
              <a:rPr lang="ru-RU" dirty="0" err="1"/>
              <a:t>қосылса</a:t>
            </a:r>
            <a:r>
              <a:rPr lang="ru-RU" dirty="0"/>
              <a:t>,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бойы</a:t>
            </a:r>
            <a:r>
              <a:rPr lang="ru-RU" dirty="0"/>
              <a:t> </a:t>
            </a:r>
            <a:r>
              <a:rPr lang="en-US" dirty="0"/>
              <a:t>T3 </a:t>
            </a:r>
            <a:r>
              <a:rPr lang="ru-RU" dirty="0" err="1"/>
              <a:t>тиреоидты</a:t>
            </a:r>
            <a:r>
              <a:rPr lang="ru-RU" dirty="0"/>
              <a:t> </a:t>
            </a:r>
            <a:r>
              <a:rPr lang="ru-RU" dirty="0" err="1"/>
              <a:t>гормонына</a:t>
            </a:r>
            <a:r>
              <a:rPr lang="ru-RU" dirty="0"/>
              <a:t> </a:t>
            </a:r>
            <a:r>
              <a:rPr lang="ru-RU" dirty="0" err="1"/>
              <a:t>айналуға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кешенді</a:t>
            </a:r>
            <a:r>
              <a:rPr lang="ru-RU" dirty="0"/>
              <a:t> </a:t>
            </a:r>
            <a:r>
              <a:rPr lang="ru-RU" dirty="0" err="1"/>
              <a:t>құрайды</a:t>
            </a:r>
            <a:r>
              <a:rPr lang="ru-RU" dirty="0"/>
              <a:t>;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ДИТ </a:t>
            </a:r>
            <a:r>
              <a:rPr lang="ru-RU" dirty="0" err="1"/>
              <a:t>қосылса</a:t>
            </a:r>
            <a:r>
              <a:rPr lang="ru-RU" dirty="0"/>
              <a:t>,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төрт</a:t>
            </a:r>
            <a:r>
              <a:rPr lang="ru-RU" dirty="0"/>
              <a:t> </a:t>
            </a:r>
            <a:r>
              <a:rPr lang="ru-RU" dirty="0" err="1"/>
              <a:t>йодпен</a:t>
            </a:r>
            <a:r>
              <a:rPr lang="ru-RU" dirty="0"/>
              <a:t> </a:t>
            </a:r>
            <a:r>
              <a:rPr lang="en-US" dirty="0"/>
              <a:t>T4 </a:t>
            </a:r>
            <a:r>
              <a:rPr lang="ru-RU" dirty="0" err="1"/>
              <a:t>формасының</a:t>
            </a:r>
            <a:r>
              <a:rPr lang="ru-RU" dirty="0"/>
              <a:t> </a:t>
            </a:r>
            <a:r>
              <a:rPr lang="ru-RU" dirty="0" err="1"/>
              <a:t>прекурсорын</a:t>
            </a:r>
            <a:r>
              <a:rPr lang="ru-RU" dirty="0"/>
              <a:t> </a:t>
            </a:r>
            <a:r>
              <a:rPr lang="ru-RU" dirty="0" err="1"/>
              <a:t>құрайды</a:t>
            </a:r>
            <a:r>
              <a:rPr lang="ru-RU" dirty="0"/>
              <a:t>. </a:t>
            </a:r>
            <a:r>
              <a:rPr lang="ru-RU" dirty="0" err="1"/>
              <a:t>Содан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тирозин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smtClean="0"/>
              <a:t>ТГ-</a:t>
            </a:r>
            <a:r>
              <a:rPr lang="ru-RU" dirty="0" err="1" smtClean="0"/>
              <a:t>нен</a:t>
            </a:r>
            <a:r>
              <a:rPr lang="ru-RU" dirty="0" smtClean="0"/>
              <a:t> </a:t>
            </a:r>
            <a:r>
              <a:rPr lang="ru-RU" dirty="0" err="1"/>
              <a:t>бөлінеді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гормон </a:t>
            </a:r>
            <a:r>
              <a:rPr lang="ru-RU" dirty="0" err="1"/>
              <a:t>басқа</a:t>
            </a:r>
            <a:r>
              <a:rPr lang="ru-RU" dirty="0"/>
              <a:t> тирозин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en-US" dirty="0"/>
              <a:t>TSH-</a:t>
            </a:r>
            <a:r>
              <a:rPr lang="ru-RU" dirty="0" err="1"/>
              <a:t>ге</a:t>
            </a:r>
            <a:r>
              <a:rPr lang="ru-RU" dirty="0"/>
              <a:t> </a:t>
            </a:r>
            <a:r>
              <a:rPr lang="ru-RU" dirty="0" err="1"/>
              <a:t>байланған</a:t>
            </a:r>
            <a:r>
              <a:rPr lang="ru-RU" dirty="0"/>
              <a:t>. </a:t>
            </a:r>
            <a:r>
              <a:rPr lang="ru-RU" dirty="0" smtClean="0"/>
              <a:t>ТГ </a:t>
            </a:r>
            <a:r>
              <a:rPr lang="ru-RU" dirty="0" err="1"/>
              <a:t>фолликулаларда</a:t>
            </a:r>
            <a:r>
              <a:rPr lang="ru-RU" dirty="0"/>
              <a:t>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</a:t>
            </a:r>
            <a:r>
              <a:rPr lang="ru-RU" dirty="0"/>
              <a:t> оны </a:t>
            </a:r>
            <a:r>
              <a:rPr lang="ru-RU" dirty="0" err="1"/>
              <a:t>босатуға</a:t>
            </a:r>
            <a:r>
              <a:rPr lang="ru-RU" dirty="0"/>
              <a:t> сигнал </a:t>
            </a:r>
            <a:r>
              <a:rPr lang="ru-RU" dirty="0" err="1"/>
              <a:t>алғанға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10" name="Google Shape;60;p4"/>
          <p:cNvSpPr txBox="1">
            <a:spLocks/>
          </p:cNvSpPr>
          <p:nvPr/>
        </p:nvSpPr>
        <p:spPr>
          <a:xfrm>
            <a:off x="1852883" y="260593"/>
            <a:ext cx="9165635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 lnSpcReduction="20000"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pPr algn="ctr">
              <a:buSzPts val="1870"/>
            </a:pPr>
            <a:r>
              <a:rPr lang="ru-RU" b="1" dirty="0" err="1"/>
              <a:t>Қалқанша</a:t>
            </a:r>
            <a:r>
              <a:rPr lang="ru-RU" b="1" dirty="0"/>
              <a:t> </a:t>
            </a:r>
            <a:r>
              <a:rPr lang="ru-RU" b="1" dirty="0" err="1"/>
              <a:t>безі</a:t>
            </a:r>
            <a:r>
              <a:rPr lang="ru-RU" b="1" dirty="0"/>
              <a:t> </a:t>
            </a:r>
            <a:r>
              <a:rPr lang="ru-RU" b="1" dirty="0" err="1"/>
              <a:t>гормонының</a:t>
            </a:r>
            <a:r>
              <a:rPr lang="ru-RU" b="1" dirty="0"/>
              <a:t> </a:t>
            </a:r>
            <a:r>
              <a:rPr lang="ru-RU" b="1" dirty="0" err="1"/>
              <a:t>синтезделуі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694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en-US" dirty="0" smtClean="0"/>
              <a:t>4. </a:t>
            </a:r>
            <a:r>
              <a:rPr lang="ru-RU" dirty="0" err="1"/>
              <a:t>Фолликулярлық</a:t>
            </a:r>
            <a:r>
              <a:rPr lang="ru-RU" dirty="0"/>
              <a:t> </a:t>
            </a:r>
            <a:r>
              <a:rPr lang="ru-RU" dirty="0" err="1"/>
              <a:t>жасушалар</a:t>
            </a:r>
            <a:r>
              <a:rPr lang="ru-RU" dirty="0"/>
              <a:t> </a:t>
            </a:r>
            <a:r>
              <a:rPr lang="ru-RU" dirty="0" err="1"/>
              <a:t>гипофиздің</a:t>
            </a:r>
            <a:r>
              <a:rPr lang="ru-RU" dirty="0"/>
              <a:t> </a:t>
            </a:r>
            <a:r>
              <a:rPr lang="ru-RU" dirty="0" err="1"/>
              <a:t>алдыңғы</a:t>
            </a:r>
            <a:r>
              <a:rPr lang="ru-RU" dirty="0"/>
              <a:t> </a:t>
            </a:r>
            <a:r>
              <a:rPr lang="ru-RU" dirty="0" err="1"/>
              <a:t>бөлігінен</a:t>
            </a:r>
            <a:r>
              <a:rPr lang="ru-RU" dirty="0"/>
              <a:t> </a:t>
            </a:r>
            <a:r>
              <a:rPr lang="ru-RU" dirty="0" err="1"/>
              <a:t>тиреотропты</a:t>
            </a:r>
            <a:r>
              <a:rPr lang="ru-RU" dirty="0"/>
              <a:t> гормон (</a:t>
            </a:r>
            <a:r>
              <a:rPr lang="en-US" dirty="0"/>
              <a:t>TSH)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,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пиноцитоз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kk-KZ" dirty="0" smtClean="0"/>
              <a:t>ТГ</a:t>
            </a:r>
            <a:r>
              <a:rPr lang="en-US" dirty="0" smtClean="0"/>
              <a:t> </a:t>
            </a:r>
            <a:r>
              <a:rPr lang="ru-RU" dirty="0" err="1"/>
              <a:t>тамшыларын</a:t>
            </a:r>
            <a:r>
              <a:rPr lang="ru-RU" dirty="0"/>
              <a:t> </a:t>
            </a:r>
            <a:r>
              <a:rPr lang="ru-RU" dirty="0" err="1"/>
              <a:t>сіңіреді</a:t>
            </a:r>
            <a:r>
              <a:rPr lang="ru-RU" dirty="0"/>
              <a:t>. </a:t>
            </a:r>
            <a:r>
              <a:rPr lang="ru-RU" dirty="0" err="1"/>
              <a:t>Жасушалардың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лизосома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</a:t>
            </a:r>
            <a:r>
              <a:rPr lang="ru-RU" dirty="0" err="1"/>
              <a:t>гормонын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kk-KZ" dirty="0" smtClean="0"/>
              <a:t>ТГ</a:t>
            </a:r>
            <a:r>
              <a:rPr lang="en-US" dirty="0" smtClean="0"/>
              <a:t>) </a:t>
            </a:r>
            <a:r>
              <a:rPr lang="ru-RU" dirty="0" err="1"/>
              <a:t>босату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kk-KZ" dirty="0" smtClean="0"/>
              <a:t>ТГ</a:t>
            </a:r>
            <a:r>
              <a:rPr lang="en-US" dirty="0" smtClean="0"/>
              <a:t> </a:t>
            </a:r>
            <a:r>
              <a:rPr lang="ru-RU" dirty="0" err="1"/>
              <a:t>тізбегін</a:t>
            </a:r>
            <a:r>
              <a:rPr lang="ru-RU" dirty="0"/>
              <a:t> </a:t>
            </a:r>
            <a:r>
              <a:rPr lang="ru-RU" dirty="0" err="1"/>
              <a:t>гидролиздейтін</a:t>
            </a:r>
            <a:r>
              <a:rPr lang="ru-RU" dirty="0"/>
              <a:t> </a:t>
            </a:r>
            <a:r>
              <a:rPr lang="ru-RU" dirty="0" err="1"/>
              <a:t>ферментке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үлесін</a:t>
            </a:r>
            <a:r>
              <a:rPr lang="ru-RU" dirty="0"/>
              <a:t> </a:t>
            </a:r>
            <a:r>
              <a:rPr lang="ru-RU" dirty="0" err="1"/>
              <a:t>қосады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10" name="Google Shape;60;p4"/>
          <p:cNvSpPr txBox="1">
            <a:spLocks/>
          </p:cNvSpPr>
          <p:nvPr/>
        </p:nvSpPr>
        <p:spPr>
          <a:xfrm>
            <a:off x="1852883" y="260593"/>
            <a:ext cx="9165635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 lnSpcReduction="20000"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pPr algn="ctr">
              <a:buSzPts val="1870"/>
            </a:pPr>
            <a:r>
              <a:rPr lang="ru-RU" b="1" dirty="0" err="1"/>
              <a:t>Қалқанша</a:t>
            </a:r>
            <a:r>
              <a:rPr lang="ru-RU" b="1" dirty="0"/>
              <a:t> </a:t>
            </a:r>
            <a:r>
              <a:rPr lang="ru-RU" b="1" dirty="0" err="1"/>
              <a:t>безі</a:t>
            </a:r>
            <a:r>
              <a:rPr lang="ru-RU" b="1" dirty="0"/>
              <a:t> </a:t>
            </a:r>
            <a:r>
              <a:rPr lang="ru-RU" b="1" dirty="0" err="1"/>
              <a:t>гормонының</a:t>
            </a:r>
            <a:r>
              <a:rPr lang="ru-RU" b="1" dirty="0"/>
              <a:t> </a:t>
            </a:r>
            <a:r>
              <a:rPr lang="ru-RU" b="1" dirty="0" err="1"/>
              <a:t>синтезделуі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139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"/>
          <p:cNvSpPr/>
          <p:nvPr/>
        </p:nvSpPr>
        <p:spPr>
          <a:xfrm>
            <a:off x="1519825" y="2344559"/>
            <a:ext cx="9152350" cy="2168888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algn="ctr">
              <a:buClr>
                <a:srgbClr val="F4F4F4"/>
              </a:buClr>
              <a:buSzPts val="1800"/>
            </a:pPr>
            <a:endParaRPr>
              <a:solidFill>
                <a:srgbClr val="F4F4F4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6" name="Google Shape;36;p2"/>
          <p:cNvSpPr txBox="1"/>
          <p:nvPr/>
        </p:nvSpPr>
        <p:spPr>
          <a:xfrm>
            <a:off x="3534003" y="2324525"/>
            <a:ext cx="4108576" cy="169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25" tIns="38125" rIns="38125" bIns="38125" anchor="ctr" anchorCtr="0">
            <a:spAutoFit/>
          </a:bodyPr>
          <a:lstStyle/>
          <a:p>
            <a:pPr marL="403278" indent="-444500">
              <a:lnSpc>
                <a:spcPct val="150000"/>
              </a:lnSpc>
              <a:buClr>
                <a:srgbClr val="F4F4F4"/>
              </a:buClr>
              <a:buSzPts val="7000"/>
              <a:buFont typeface="Times New Roman"/>
              <a:buChar char="◆"/>
            </a:pPr>
            <a:r>
              <a:rPr lang="ru-RU" sz="7000" b="1" dirty="0" smtClean="0">
                <a:solidFill>
                  <a:srgbClr val="F4F4F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3-бөлім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129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r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en-US" dirty="0" smtClean="0"/>
              <a:t>5. </a:t>
            </a:r>
            <a:r>
              <a:rPr lang="ru-RU" dirty="0" err="1"/>
              <a:t>Тиреоидты</a:t>
            </a:r>
            <a:r>
              <a:rPr lang="ru-RU" dirty="0"/>
              <a:t> гормон </a:t>
            </a:r>
            <a:r>
              <a:rPr lang="ru-RU" dirty="0" err="1"/>
              <a:t>фолликулалық</a:t>
            </a:r>
            <a:r>
              <a:rPr lang="ru-RU" dirty="0"/>
              <a:t> </a:t>
            </a:r>
            <a:r>
              <a:rPr lang="ru-RU" dirty="0" err="1"/>
              <a:t>жасушалардың</a:t>
            </a:r>
            <a:r>
              <a:rPr lang="ru-RU" dirty="0"/>
              <a:t> </a:t>
            </a:r>
            <a:r>
              <a:rPr lang="ru-RU" dirty="0" err="1"/>
              <a:t>базальды</a:t>
            </a:r>
            <a:r>
              <a:rPr lang="ru-RU" dirty="0"/>
              <a:t> </a:t>
            </a:r>
            <a:r>
              <a:rPr lang="ru-RU" dirty="0" err="1"/>
              <a:t>бөлігінен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капиллярларына</a:t>
            </a:r>
            <a:r>
              <a:rPr lang="ru-RU" dirty="0"/>
              <a:t> </a:t>
            </a:r>
            <a:r>
              <a:rPr lang="ru-RU" dirty="0" err="1"/>
              <a:t>шығарылады</a:t>
            </a:r>
            <a:r>
              <a:rPr lang="ru-RU" dirty="0"/>
              <a:t>. </a:t>
            </a:r>
            <a:r>
              <a:rPr lang="ru-RU" dirty="0" err="1"/>
              <a:t>Қанда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оны </a:t>
            </a:r>
            <a:r>
              <a:rPr lang="ru-RU" dirty="0" err="1"/>
              <a:t>мақсатты</a:t>
            </a:r>
            <a:r>
              <a:rPr lang="ru-RU" dirty="0"/>
              <a:t> </a:t>
            </a:r>
            <a:r>
              <a:rPr lang="ru-RU" dirty="0" err="1"/>
              <a:t>жасушаларға</a:t>
            </a:r>
            <a:r>
              <a:rPr lang="ru-RU" dirty="0"/>
              <a:t> </a:t>
            </a:r>
            <a:r>
              <a:rPr lang="ru-RU" dirty="0" err="1"/>
              <a:t>өткізетін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көлік</a:t>
            </a:r>
            <a:r>
              <a:rPr lang="ru-RU" dirty="0"/>
              <a:t> </a:t>
            </a:r>
            <a:r>
              <a:rPr lang="ru-RU" dirty="0" err="1"/>
              <a:t>ақуыздарымен</a:t>
            </a:r>
            <a:r>
              <a:rPr lang="ru-RU" dirty="0"/>
              <a:t> </a:t>
            </a:r>
            <a:r>
              <a:rPr lang="ru-RU" dirty="0" err="1"/>
              <a:t>байланысады</a:t>
            </a:r>
            <a:r>
              <a:rPr lang="ru-RU" dirty="0"/>
              <a:t>. </a:t>
            </a:r>
            <a:r>
              <a:rPr lang="ru-RU" dirty="0" err="1"/>
              <a:t>Шығарылған</a:t>
            </a:r>
            <a:r>
              <a:rPr lang="ru-RU" dirty="0"/>
              <a:t> гормон </a:t>
            </a:r>
            <a:r>
              <a:rPr lang="ru-RU" dirty="0" err="1"/>
              <a:t>шамамен</a:t>
            </a:r>
            <a:r>
              <a:rPr lang="ru-RU" dirty="0"/>
              <a:t> 10% </a:t>
            </a:r>
            <a:r>
              <a:rPr lang="en-US" dirty="0"/>
              <a:t>T3 </a:t>
            </a:r>
            <a:r>
              <a:rPr lang="ru-RU" dirty="0" err="1"/>
              <a:t>және</a:t>
            </a:r>
            <a:r>
              <a:rPr lang="ru-RU" dirty="0"/>
              <a:t> 90% </a:t>
            </a:r>
            <a:r>
              <a:rPr lang="en-US" dirty="0"/>
              <a:t>T4 </a:t>
            </a:r>
            <a:r>
              <a:rPr lang="ru-RU" dirty="0" err="1"/>
              <a:t>құрайды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10" name="Google Shape;60;p4"/>
          <p:cNvSpPr txBox="1">
            <a:spLocks/>
          </p:cNvSpPr>
          <p:nvPr/>
        </p:nvSpPr>
        <p:spPr>
          <a:xfrm>
            <a:off x="1852883" y="260593"/>
            <a:ext cx="9165635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 lnSpcReduction="20000"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pPr algn="ctr">
              <a:buSzPts val="1870"/>
            </a:pPr>
            <a:r>
              <a:rPr lang="ru-RU" b="1" dirty="0" err="1"/>
              <a:t>Қалқанша</a:t>
            </a:r>
            <a:r>
              <a:rPr lang="ru-RU" b="1" dirty="0"/>
              <a:t> </a:t>
            </a:r>
            <a:r>
              <a:rPr lang="ru-RU" b="1" dirty="0" err="1"/>
              <a:t>безі</a:t>
            </a:r>
            <a:r>
              <a:rPr lang="ru-RU" b="1" dirty="0"/>
              <a:t> </a:t>
            </a:r>
            <a:r>
              <a:rPr lang="ru-RU" b="1" dirty="0" err="1"/>
              <a:t>гормонының</a:t>
            </a:r>
            <a:r>
              <a:rPr lang="ru-RU" b="1" dirty="0"/>
              <a:t> </a:t>
            </a:r>
            <a:r>
              <a:rPr lang="ru-RU" b="1" dirty="0" err="1"/>
              <a:t>синтезделуі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87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743" y="-22860"/>
            <a:ext cx="7300669" cy="633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82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Гормондар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күнделікті</a:t>
            </a:r>
            <a:r>
              <a:rPr lang="ru-RU" dirty="0"/>
              <a:t> (</a:t>
            </a:r>
            <a:r>
              <a:rPr lang="ru-RU" dirty="0" err="1"/>
              <a:t>циркадиялық</a:t>
            </a:r>
            <a:r>
              <a:rPr lang="ru-RU" dirty="0"/>
              <a:t>) </a:t>
            </a:r>
            <a:r>
              <a:rPr lang="ru-RU" dirty="0" err="1"/>
              <a:t>ырғақта</a:t>
            </a:r>
            <a:r>
              <a:rPr lang="ru-RU" dirty="0"/>
              <a:t>, ал </a:t>
            </a:r>
            <a:r>
              <a:rPr lang="ru-RU" dirty="0" err="1"/>
              <a:t>басқаларында-айлық</a:t>
            </a:r>
            <a:r>
              <a:rPr lang="ru-RU" dirty="0"/>
              <a:t> (</a:t>
            </a:r>
            <a:r>
              <a:rPr lang="ru-RU" dirty="0" err="1"/>
              <a:t>әйелдің</a:t>
            </a:r>
            <a:r>
              <a:rPr lang="ru-RU" dirty="0"/>
              <a:t> </a:t>
            </a:r>
            <a:r>
              <a:rPr lang="ru-RU" dirty="0" err="1"/>
              <a:t>аналық</a:t>
            </a:r>
            <a:r>
              <a:rPr lang="ru-RU" dirty="0"/>
              <a:t> </a:t>
            </a:r>
            <a:r>
              <a:rPr lang="ru-RU" dirty="0" err="1"/>
              <a:t>безінде</a:t>
            </a:r>
            <a:r>
              <a:rPr lang="ru-RU" dirty="0"/>
              <a:t>)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қажеттілікті</a:t>
            </a:r>
            <a:r>
              <a:rPr lang="ru-RU" dirty="0"/>
              <a:t> </a:t>
            </a:r>
            <a:r>
              <a:rPr lang="ru-RU" dirty="0" err="1"/>
              <a:t>білдіретін</a:t>
            </a:r>
            <a:r>
              <a:rPr lang="ru-RU" dirty="0"/>
              <a:t> </a:t>
            </a:r>
            <a:r>
              <a:rPr lang="ru-RU" dirty="0" err="1"/>
              <a:t>ынталандыру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шығарылады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ынталандыру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түрге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/>
            <a:r>
              <a:rPr lang="ru-RU" b="1" dirty="0"/>
              <a:t>Гормон </a:t>
            </a:r>
            <a:r>
              <a:rPr lang="ru-RU" b="1" dirty="0" err="1"/>
              <a:t>Секрециясы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6792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 lnSpcReduction="10000"/>
          </a:bodyPr>
          <a:lstStyle/>
          <a:p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dirty="0" err="1"/>
              <a:t>талшықтары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эндокриндік</a:t>
            </a:r>
            <a:r>
              <a:rPr lang="ru-RU" dirty="0"/>
              <a:t> </a:t>
            </a:r>
            <a:r>
              <a:rPr lang="ru-RU" dirty="0" err="1"/>
              <a:t>бездерді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гормондарының</a:t>
            </a:r>
            <a:r>
              <a:rPr lang="ru-RU" dirty="0"/>
              <a:t> </a:t>
            </a:r>
            <a:r>
              <a:rPr lang="ru-RU" dirty="0" err="1"/>
              <a:t>шығарылуына</a:t>
            </a:r>
            <a:r>
              <a:rPr lang="ru-RU" dirty="0"/>
              <a:t> </a:t>
            </a:r>
            <a:r>
              <a:rPr lang="ru-RU" dirty="0" err="1"/>
              <a:t>әкеледі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 smtClean="0"/>
              <a:t>, </a:t>
            </a:r>
          </a:p>
          <a:p>
            <a:r>
              <a:rPr lang="ru-RU" dirty="0" smtClean="0"/>
              <a:t>- </a:t>
            </a:r>
            <a:r>
              <a:rPr lang="ru-RU" dirty="0" err="1"/>
              <a:t>симпатикалық</a:t>
            </a:r>
            <a:r>
              <a:rPr lang="ru-RU" dirty="0"/>
              <a:t> </a:t>
            </a:r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бүйрек</a:t>
            </a:r>
            <a:r>
              <a:rPr lang="ru-RU" dirty="0"/>
              <a:t> </a:t>
            </a:r>
            <a:r>
              <a:rPr lang="ru-RU" dirty="0" err="1"/>
              <a:t>үсті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</a:t>
            </a:r>
            <a:r>
              <a:rPr lang="ru-RU" dirty="0" err="1"/>
              <a:t>затын</a:t>
            </a:r>
            <a:r>
              <a:rPr lang="ru-RU" dirty="0"/>
              <a:t> </a:t>
            </a:r>
            <a:r>
              <a:rPr lang="ru-RU" dirty="0" err="1"/>
              <a:t>ынталандырады</a:t>
            </a:r>
            <a:r>
              <a:rPr lang="ru-RU" dirty="0"/>
              <a:t> стресс </a:t>
            </a:r>
            <a:r>
              <a:rPr lang="ru-RU" dirty="0" err="1"/>
              <a:t>жағдайында</a:t>
            </a:r>
            <a:r>
              <a:rPr lang="ru-RU" dirty="0"/>
              <a:t> адреналин мен </a:t>
            </a:r>
            <a:r>
              <a:rPr lang="ru-RU" dirty="0" err="1"/>
              <a:t>норепинефринді</a:t>
            </a:r>
            <a:r>
              <a:rPr lang="ru-RU" dirty="0"/>
              <a:t> </a:t>
            </a:r>
            <a:r>
              <a:rPr lang="ru-RU" dirty="0" err="1"/>
              <a:t>шығарады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- </a:t>
            </a:r>
            <a:r>
              <a:rPr lang="ru-RU" dirty="0" err="1"/>
              <a:t>босану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dirty="0" err="1"/>
              <a:t>сигналдары</a:t>
            </a:r>
            <a:r>
              <a:rPr lang="ru-RU" dirty="0"/>
              <a:t> </a:t>
            </a:r>
            <a:r>
              <a:rPr lang="ru-RU" dirty="0" err="1"/>
              <a:t>жатырдағы</a:t>
            </a:r>
            <a:r>
              <a:rPr lang="ru-RU" dirty="0"/>
              <a:t> </a:t>
            </a:r>
            <a:r>
              <a:rPr lang="ru-RU" dirty="0" err="1"/>
              <a:t>созылу</a:t>
            </a:r>
            <a:r>
              <a:rPr lang="ru-RU" dirty="0"/>
              <a:t> </a:t>
            </a:r>
            <a:r>
              <a:rPr lang="ru-RU" dirty="0" err="1"/>
              <a:t>рецепторларынан</a:t>
            </a:r>
            <a:r>
              <a:rPr lang="ru-RU" dirty="0"/>
              <a:t> </a:t>
            </a:r>
            <a:r>
              <a:rPr lang="ru-RU" dirty="0" err="1"/>
              <a:t>шығады</a:t>
            </a:r>
            <a:r>
              <a:rPr lang="ru-RU" dirty="0"/>
              <a:t>, </a:t>
            </a:r>
            <a:r>
              <a:rPr lang="ru-RU" dirty="0" err="1"/>
              <a:t>жұлын</a:t>
            </a:r>
            <a:r>
              <a:rPr lang="ru-RU" dirty="0"/>
              <a:t> мен ми </a:t>
            </a:r>
            <a:r>
              <a:rPr lang="ru-RU" dirty="0" err="1"/>
              <a:t>магистралінен</a:t>
            </a:r>
            <a:r>
              <a:rPr lang="ru-RU" dirty="0"/>
              <a:t> </a:t>
            </a:r>
            <a:r>
              <a:rPr lang="ru-RU" dirty="0" err="1"/>
              <a:t>гипоталамусқа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жылжиды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босатуды</a:t>
            </a:r>
            <a:r>
              <a:rPr lang="ru-RU" dirty="0"/>
              <a:t> </a:t>
            </a:r>
            <a:r>
              <a:rPr lang="ru-RU" dirty="0" err="1"/>
              <a:t>ынталандырады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en-US" dirty="0"/>
              <a:t>1. </a:t>
            </a:r>
            <a:r>
              <a:rPr lang="ru-RU" b="1" dirty="0" err="1"/>
              <a:t>Жүйке</a:t>
            </a:r>
            <a:r>
              <a:rPr lang="ru-RU" b="1" dirty="0"/>
              <a:t> </a:t>
            </a:r>
            <a:r>
              <a:rPr lang="ru-RU" b="1" dirty="0" err="1" smtClean="0"/>
              <a:t>ынталандыру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5304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/>
              <a:t>Гипоталамус </a:t>
            </a:r>
            <a:r>
              <a:rPr lang="ru-RU" dirty="0" err="1"/>
              <a:t>гормондары</a:t>
            </a:r>
            <a:r>
              <a:rPr lang="ru-RU" dirty="0"/>
              <a:t> </a:t>
            </a:r>
            <a:r>
              <a:rPr lang="ru-RU" dirty="0" err="1"/>
              <a:t>алдыңғы</a:t>
            </a:r>
            <a:r>
              <a:rPr lang="ru-RU" dirty="0"/>
              <a:t> </a:t>
            </a:r>
            <a:r>
              <a:rPr lang="ru-RU" dirty="0" err="1"/>
              <a:t>гипофиздің</a:t>
            </a:r>
            <a:r>
              <a:rPr lang="ru-RU" dirty="0"/>
              <a:t> </a:t>
            </a:r>
            <a:r>
              <a:rPr lang="ru-RU" dirty="0" err="1"/>
              <a:t>секрециясын</a:t>
            </a:r>
            <a:r>
              <a:rPr lang="ru-RU" dirty="0"/>
              <a:t> </a:t>
            </a:r>
            <a:r>
              <a:rPr lang="ru-RU" dirty="0" err="1"/>
              <a:t>реттейді</a:t>
            </a:r>
            <a:r>
              <a:rPr lang="ru-RU" dirty="0"/>
              <a:t>, ал гипофиз </a:t>
            </a:r>
            <a:r>
              <a:rPr lang="ru-RU" dirty="0" err="1"/>
              <a:t>гормондары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эндокриндік</a:t>
            </a:r>
            <a:r>
              <a:rPr lang="ru-RU" dirty="0"/>
              <a:t> </a:t>
            </a:r>
            <a:r>
              <a:rPr lang="ru-RU" dirty="0" err="1"/>
              <a:t>бездерді</a:t>
            </a:r>
            <a:r>
              <a:rPr lang="ru-RU" dirty="0"/>
              <a:t>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</a:t>
            </a:r>
            <a:r>
              <a:rPr lang="ru-RU" dirty="0" err="1"/>
              <a:t>гормондарын</a:t>
            </a:r>
            <a:r>
              <a:rPr lang="ru-RU" dirty="0"/>
              <a:t>, </a:t>
            </a:r>
            <a:r>
              <a:rPr lang="ru-RU" dirty="0" err="1"/>
              <a:t>жыныстық</a:t>
            </a:r>
            <a:r>
              <a:rPr lang="ru-RU" dirty="0"/>
              <a:t> </a:t>
            </a:r>
            <a:r>
              <a:rPr lang="ru-RU" dirty="0" err="1"/>
              <a:t>гормондарды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кортизолды</a:t>
            </a:r>
            <a:r>
              <a:rPr lang="ru-RU" dirty="0"/>
              <a:t> </a:t>
            </a:r>
            <a:r>
              <a:rPr lang="ru-RU" dirty="0" err="1"/>
              <a:t>шығаруға</a:t>
            </a:r>
            <a:r>
              <a:rPr lang="ru-RU" dirty="0"/>
              <a:t> </a:t>
            </a:r>
            <a:r>
              <a:rPr lang="ru-RU" dirty="0" err="1"/>
              <a:t>ынталандырады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en-US" dirty="0"/>
              <a:t>2. </a:t>
            </a:r>
            <a:r>
              <a:rPr lang="ru-RU" b="1" dirty="0" err="1"/>
              <a:t>Гормоналды</a:t>
            </a:r>
            <a:r>
              <a:rPr lang="ru-RU" b="1" dirty="0"/>
              <a:t> </a:t>
            </a:r>
            <a:r>
              <a:rPr lang="ru-RU" b="1" dirty="0" err="1"/>
              <a:t>ынталандыру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962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берілетін</a:t>
            </a:r>
            <a:r>
              <a:rPr lang="ru-RU" dirty="0"/>
              <a:t> </a:t>
            </a:r>
            <a:r>
              <a:rPr lang="ru-RU" dirty="0" err="1"/>
              <a:t>ынталандыруларға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 smtClean="0"/>
              <a:t>,</a:t>
            </a:r>
          </a:p>
          <a:p>
            <a:r>
              <a:rPr lang="ru-RU" dirty="0" smtClean="0"/>
              <a:t>- </a:t>
            </a:r>
            <a:r>
              <a:rPr lang="ru-RU" dirty="0" err="1"/>
              <a:t>қандағы</a:t>
            </a:r>
            <a:r>
              <a:rPr lang="ru-RU" dirty="0"/>
              <a:t> глюкоза </a:t>
            </a:r>
            <a:r>
              <a:rPr lang="ru-RU" dirty="0" err="1"/>
              <a:t>концентрациясының</a:t>
            </a:r>
            <a:r>
              <a:rPr lang="ru-RU" dirty="0"/>
              <a:t> </a:t>
            </a:r>
            <a:r>
              <a:rPr lang="ru-RU" dirty="0" err="1"/>
              <a:t>жоғарылауы</a:t>
            </a:r>
            <a:r>
              <a:rPr lang="ru-RU" dirty="0"/>
              <a:t> </a:t>
            </a:r>
            <a:r>
              <a:rPr lang="ru-RU" dirty="0" err="1"/>
              <a:t>инсулиннің</a:t>
            </a:r>
            <a:r>
              <a:rPr lang="ru-RU" dirty="0"/>
              <a:t> </a:t>
            </a:r>
            <a:r>
              <a:rPr lang="ru-RU" dirty="0" err="1"/>
              <a:t>шығарылуын</a:t>
            </a:r>
            <a:r>
              <a:rPr lang="ru-RU" dirty="0"/>
              <a:t> </a:t>
            </a:r>
            <a:r>
              <a:rPr lang="ru-RU" dirty="0" err="1"/>
              <a:t>ынталандырады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/>
              <a:t>қанның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осмолярлығы</a:t>
            </a:r>
            <a:r>
              <a:rPr lang="ru-RU" dirty="0"/>
              <a:t> альдостерон </a:t>
            </a:r>
            <a:r>
              <a:rPr lang="ru-RU" dirty="0" err="1"/>
              <a:t>секрециясын</a:t>
            </a:r>
            <a:r>
              <a:rPr lang="ru-RU" dirty="0"/>
              <a:t> </a:t>
            </a:r>
            <a:r>
              <a:rPr lang="ru-RU" dirty="0" err="1"/>
              <a:t>ынталандырады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/>
              <a:t>қандағы</a:t>
            </a:r>
            <a:r>
              <a:rPr lang="ru-RU" dirty="0"/>
              <a:t> </a:t>
            </a:r>
            <a:r>
              <a:rPr lang="ru-RU" dirty="0" err="1"/>
              <a:t>кальцийдің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 </a:t>
            </a:r>
            <a:r>
              <a:rPr lang="ru-RU" dirty="0" err="1"/>
              <a:t>паратироид</a:t>
            </a:r>
            <a:r>
              <a:rPr lang="ru-RU" dirty="0"/>
              <a:t> </a:t>
            </a:r>
            <a:r>
              <a:rPr lang="ru-RU" dirty="0" err="1"/>
              <a:t>гормонының</a:t>
            </a:r>
            <a:r>
              <a:rPr lang="ru-RU" dirty="0"/>
              <a:t> </a:t>
            </a:r>
            <a:r>
              <a:rPr lang="ru-RU" dirty="0" err="1"/>
              <a:t>секрециясын</a:t>
            </a:r>
            <a:r>
              <a:rPr lang="ru-RU" dirty="0"/>
              <a:t> </a:t>
            </a:r>
            <a:r>
              <a:rPr lang="ru-RU" dirty="0" err="1"/>
              <a:t>ынталандырады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dirty="0"/>
              <a:t>3. </a:t>
            </a:r>
            <a:r>
              <a:rPr lang="ru-RU" dirty="0" err="1"/>
              <a:t>Гуморальды</a:t>
            </a:r>
            <a:r>
              <a:rPr lang="ru-RU" dirty="0"/>
              <a:t> </a:t>
            </a:r>
            <a:r>
              <a:rPr lang="ru-RU" dirty="0" err="1"/>
              <a:t>ынталандыру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451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525780" y="1084503"/>
            <a:ext cx="11338559" cy="51537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Өсу</a:t>
            </a:r>
            <a:r>
              <a:rPr lang="ru-RU" dirty="0"/>
              <a:t> гормоны </a:t>
            </a:r>
            <a:r>
              <a:rPr lang="ru-RU" dirty="0" err="1"/>
              <a:t>және</a:t>
            </a:r>
            <a:r>
              <a:rPr lang="ru-RU" dirty="0"/>
              <a:t> окситоцин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пептидті</a:t>
            </a:r>
            <a:r>
              <a:rPr lang="ru-RU" dirty="0"/>
              <a:t> </a:t>
            </a:r>
            <a:r>
              <a:rPr lang="ru-RU" dirty="0" err="1"/>
              <a:t>гормондар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эпинефрин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дофамин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катехоламиндер</a:t>
            </a:r>
            <a:r>
              <a:rPr lang="ru-RU" dirty="0"/>
              <a:t> </a:t>
            </a:r>
            <a:r>
              <a:rPr lang="ru-RU" dirty="0" err="1"/>
              <a:t>эндокриндік</a:t>
            </a:r>
            <a:r>
              <a:rPr lang="ru-RU" dirty="0"/>
              <a:t> </a:t>
            </a:r>
            <a:r>
              <a:rPr lang="ru-RU" dirty="0" err="1"/>
              <a:t>жасушаның</a:t>
            </a:r>
            <a:r>
              <a:rPr lang="ru-RU" dirty="0"/>
              <a:t> </a:t>
            </a:r>
            <a:r>
              <a:rPr lang="ru-RU" dirty="0" err="1"/>
              <a:t>секреторлық</a:t>
            </a:r>
            <a:r>
              <a:rPr lang="ru-RU" dirty="0"/>
              <a:t> </a:t>
            </a:r>
            <a:r>
              <a:rPr lang="ru-RU" dirty="0" err="1"/>
              <a:t>везикулаларында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болғанша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жасуша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ынталандыру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экзоцитоз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босатылады</a:t>
            </a:r>
            <a:r>
              <a:rPr lang="ru-RU" dirty="0"/>
              <a:t>.</a:t>
            </a:r>
            <a:endParaRPr lang="en-US" dirty="0" smtClean="0"/>
          </a:p>
        </p:txBody>
      </p:sp>
      <p:sp>
        <p:nvSpPr>
          <p:cNvPr id="9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/>
              <a:t>Гормон </a:t>
            </a:r>
            <a:r>
              <a:rPr lang="ru-RU" b="1" dirty="0" err="1"/>
              <a:t>Секрециясы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045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525780" y="1084503"/>
            <a:ext cx="11338559" cy="51537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/>
              <a:t>Эстроген </a:t>
            </a:r>
            <a:r>
              <a:rPr lang="ru-RU" dirty="0" err="1"/>
              <a:t>және</a:t>
            </a:r>
            <a:r>
              <a:rPr lang="ru-RU" dirty="0"/>
              <a:t> кортизол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стероидты</a:t>
            </a:r>
            <a:r>
              <a:rPr lang="ru-RU" dirty="0"/>
              <a:t> </a:t>
            </a:r>
            <a:r>
              <a:rPr lang="ru-RU" dirty="0" err="1"/>
              <a:t>гормондар</a:t>
            </a:r>
            <a:r>
              <a:rPr lang="ru-RU" dirty="0"/>
              <a:t> </a:t>
            </a:r>
            <a:r>
              <a:rPr lang="ru-RU" dirty="0" err="1"/>
              <a:t>везикулаларда</a:t>
            </a:r>
            <a:r>
              <a:rPr lang="ru-RU" dirty="0"/>
              <a:t> </a:t>
            </a:r>
            <a:r>
              <a:rPr lang="ru-RU" dirty="0" err="1"/>
              <a:t>сақталмайды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экзоцитоз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босатылмайды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эндокриндік</a:t>
            </a:r>
            <a:r>
              <a:rPr lang="ru-RU" dirty="0"/>
              <a:t> </a:t>
            </a:r>
            <a:r>
              <a:rPr lang="ru-RU" dirty="0" err="1"/>
              <a:t>жасушада</a:t>
            </a:r>
            <a:r>
              <a:rPr lang="ru-RU" dirty="0"/>
              <a:t> </a:t>
            </a:r>
            <a:r>
              <a:rPr lang="ru-RU" dirty="0" err="1"/>
              <a:t>жиналмайды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жасуша</a:t>
            </a:r>
            <a:r>
              <a:rPr lang="ru-RU" dirty="0"/>
              <a:t> </a:t>
            </a:r>
            <a:r>
              <a:rPr lang="ru-RU" dirty="0" err="1"/>
              <a:t>беті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диффузия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синтезделетін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 тез </a:t>
            </a:r>
            <a:r>
              <a:rPr lang="ru-RU" dirty="0" err="1"/>
              <a:t>шығарылады</a:t>
            </a:r>
            <a:r>
              <a:rPr lang="ru-RU" dirty="0"/>
              <a:t>.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жылдамдықпен</a:t>
            </a:r>
            <a:r>
              <a:rPr lang="ru-RU" dirty="0"/>
              <a:t>, </a:t>
            </a:r>
            <a:r>
              <a:rPr lang="ru-RU" dirty="0" err="1"/>
              <a:t>сағат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күн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</a:t>
            </a:r>
            <a:r>
              <a:rPr lang="ru-RU" dirty="0" err="1"/>
              <a:t>ерекшеленетінін</a:t>
            </a:r>
            <a:r>
              <a:rPr lang="ru-RU" dirty="0"/>
              <a:t> </a:t>
            </a:r>
            <a:r>
              <a:rPr lang="ru-RU" dirty="0" err="1"/>
              <a:t>білдірмейді</a:t>
            </a:r>
            <a:r>
              <a:rPr lang="ru-RU" dirty="0"/>
              <a:t>. </a:t>
            </a:r>
            <a:r>
              <a:rPr lang="en-US" dirty="0"/>
              <a:t>FSH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ACTH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ынталандыру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сағат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стероидты</a:t>
            </a:r>
            <a:r>
              <a:rPr lang="ru-RU" dirty="0"/>
              <a:t> </a:t>
            </a:r>
            <a:r>
              <a:rPr lang="ru-RU" dirty="0" err="1"/>
              <a:t>гормонның</a:t>
            </a:r>
            <a:r>
              <a:rPr lang="ru-RU" dirty="0"/>
              <a:t> </a:t>
            </a:r>
            <a:r>
              <a:rPr lang="ru-RU" dirty="0" err="1"/>
              <a:t>синтезі</a:t>
            </a:r>
            <a:r>
              <a:rPr lang="ru-RU" dirty="0"/>
              <a:t> мен </a:t>
            </a:r>
            <a:r>
              <a:rPr lang="ru-RU" dirty="0" err="1"/>
              <a:t>шығарылуын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есе</a:t>
            </a:r>
            <a:r>
              <a:rPr lang="ru-RU" dirty="0"/>
              <a:t> </a:t>
            </a:r>
            <a:r>
              <a:rPr lang="ru-RU" dirty="0" err="1"/>
              <a:t>арттыруы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8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/>
              <a:t>Гормон </a:t>
            </a:r>
            <a:r>
              <a:rPr lang="ru-RU" b="1" dirty="0" err="1"/>
              <a:t>Секрециясы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603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525780" y="1084503"/>
            <a:ext cx="11338559" cy="51537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гормоны (</a:t>
            </a:r>
            <a:r>
              <a:rPr lang="en-US" dirty="0"/>
              <a:t>TSH)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плазмалық</a:t>
            </a:r>
            <a:r>
              <a:rPr lang="ru-RU" dirty="0"/>
              <a:t> </a:t>
            </a:r>
            <a:r>
              <a:rPr lang="ru-RU" dirty="0" err="1"/>
              <a:t>мембраналар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еркін</a:t>
            </a:r>
            <a:r>
              <a:rPr lang="ru-RU" dirty="0"/>
              <a:t> </a:t>
            </a:r>
            <a:r>
              <a:rPr lang="ru-RU" dirty="0" err="1"/>
              <a:t>таралады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стероидтерден</a:t>
            </a:r>
            <a:r>
              <a:rPr lang="ru-RU" dirty="0"/>
              <a:t> </a:t>
            </a:r>
            <a:r>
              <a:rPr lang="ru-RU" dirty="0" err="1"/>
              <a:t>айырмашылығы</a:t>
            </a:r>
            <a:r>
              <a:rPr lang="ru-RU" dirty="0"/>
              <a:t>, </a:t>
            </a:r>
            <a:r>
              <a:rPr lang="ru-RU" dirty="0" err="1"/>
              <a:t>секрецияны</a:t>
            </a:r>
            <a:r>
              <a:rPr lang="ru-RU" dirty="0"/>
              <a:t> </a:t>
            </a:r>
            <a:r>
              <a:rPr lang="ru-RU" dirty="0" err="1"/>
              <a:t>ынталандыруды</a:t>
            </a:r>
            <a:r>
              <a:rPr lang="ru-RU" dirty="0"/>
              <a:t> </a:t>
            </a:r>
            <a:r>
              <a:rPr lang="ru-RU" dirty="0" err="1"/>
              <a:t>күтіп</a:t>
            </a:r>
            <a:r>
              <a:rPr lang="ru-RU" dirty="0"/>
              <a:t>, </a:t>
            </a:r>
            <a:r>
              <a:rPr lang="ru-RU" dirty="0" err="1"/>
              <a:t>безде</a:t>
            </a:r>
            <a:r>
              <a:rPr lang="ru-RU" dirty="0"/>
              <a:t> </a:t>
            </a:r>
            <a:r>
              <a:rPr lang="ru-RU" dirty="0" err="1"/>
              <a:t>жиналады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эндокриндік</a:t>
            </a:r>
            <a:r>
              <a:rPr lang="ru-RU" dirty="0"/>
              <a:t> </a:t>
            </a:r>
            <a:r>
              <a:rPr lang="ru-RU" dirty="0" err="1"/>
              <a:t>жасушаларда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</a:t>
            </a:r>
            <a:r>
              <a:rPr lang="ru-RU" dirty="0" err="1"/>
              <a:t>фолликулаларымен</a:t>
            </a:r>
            <a:r>
              <a:rPr lang="ru-RU" dirty="0"/>
              <a:t> </a:t>
            </a:r>
            <a:r>
              <a:rPr lang="ru-RU" dirty="0" err="1"/>
              <a:t>жабылған</a:t>
            </a:r>
            <a:r>
              <a:rPr lang="ru-RU" dirty="0"/>
              <a:t> </a:t>
            </a:r>
            <a:r>
              <a:rPr lang="ru-RU" dirty="0" err="1"/>
              <a:t>жасушадан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 </a:t>
            </a:r>
            <a:r>
              <a:rPr lang="ru-RU" dirty="0" err="1"/>
              <a:t>жерлерде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секрециясы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ынталандыру</a:t>
            </a:r>
            <a:r>
              <a:rPr lang="ru-RU" dirty="0"/>
              <a:t> (</a:t>
            </a:r>
            <a:r>
              <a:rPr lang="en-US" dirty="0"/>
              <a:t>TSH)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болғанға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тиреоглобулин</a:t>
            </a:r>
            <a:r>
              <a:rPr lang="ru-RU" dirty="0"/>
              <a:t> </a:t>
            </a:r>
            <a:r>
              <a:rPr lang="ru-RU" dirty="0" err="1"/>
              <a:t>ақуызымен</a:t>
            </a:r>
            <a:r>
              <a:rPr lang="ru-RU" dirty="0"/>
              <a:t> </a:t>
            </a:r>
            <a:r>
              <a:rPr lang="ru-RU" dirty="0" err="1"/>
              <a:t>байланысады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шыға</a:t>
            </a:r>
            <a:r>
              <a:rPr lang="ru-RU" dirty="0"/>
              <a:t> </a:t>
            </a:r>
            <a:r>
              <a:rPr lang="ru-RU" dirty="0" err="1"/>
              <a:t>алмайды</a:t>
            </a:r>
            <a:r>
              <a:rPr lang="ru-RU" dirty="0"/>
              <a:t>. </a:t>
            </a:r>
            <a:r>
              <a:rPr lang="ru-RU" dirty="0" err="1"/>
              <a:t>Осылайша</a:t>
            </a:r>
            <a:r>
              <a:rPr lang="ru-RU" dirty="0"/>
              <a:t>,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ай </a:t>
            </a:r>
            <a:r>
              <a:rPr lang="ru-RU" dirty="0" err="1"/>
              <a:t>бойы</a:t>
            </a:r>
            <a:r>
              <a:rPr lang="ru-RU" dirty="0"/>
              <a:t> </a:t>
            </a:r>
            <a:r>
              <a:rPr lang="ru-RU" dirty="0" err="1"/>
              <a:t>ағзаның</a:t>
            </a:r>
            <a:r>
              <a:rPr lang="ru-RU" dirty="0"/>
              <a:t> </a:t>
            </a:r>
            <a:r>
              <a:rPr lang="ru-RU" dirty="0" err="1"/>
              <a:t>қажеттілігін</a:t>
            </a:r>
            <a:r>
              <a:rPr lang="ru-RU" dirty="0"/>
              <a:t> </a:t>
            </a:r>
            <a:r>
              <a:rPr lang="ru-RU" dirty="0" err="1"/>
              <a:t>қанағаттандыру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жеткілікті</a:t>
            </a:r>
            <a:r>
              <a:rPr lang="ru-RU" dirty="0"/>
              <a:t> </a:t>
            </a:r>
            <a:r>
              <a:rPr lang="ru-RU" dirty="0" err="1"/>
              <a:t>гормондардың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мөлшерін</a:t>
            </a:r>
            <a:r>
              <a:rPr lang="ru-RU" dirty="0"/>
              <a:t> </a:t>
            </a:r>
            <a:r>
              <a:rPr lang="ru-RU" dirty="0" err="1"/>
              <a:t>жинақтауға</a:t>
            </a:r>
            <a:r>
              <a:rPr lang="ru-RU" dirty="0"/>
              <a:t> </a:t>
            </a:r>
            <a:r>
              <a:rPr lang="ru-RU" dirty="0" err="1"/>
              <a:t>қабілетті</a:t>
            </a:r>
            <a:r>
              <a:rPr lang="ru-RU" dirty="0"/>
              <a:t>, </a:t>
            </a:r>
            <a:r>
              <a:rPr lang="ru-RU" dirty="0" err="1"/>
              <a:t>тіпті</a:t>
            </a:r>
            <a:r>
              <a:rPr lang="ru-RU" dirty="0"/>
              <a:t> </a:t>
            </a:r>
            <a:r>
              <a:rPr lang="ru-RU" dirty="0" smtClean="0"/>
              <a:t>ТГ</a:t>
            </a:r>
            <a:r>
              <a:rPr lang="en-US" dirty="0" smtClean="0"/>
              <a:t> </a:t>
            </a:r>
            <a:r>
              <a:rPr lang="ru-RU" dirty="0" err="1"/>
              <a:t>синтезі</a:t>
            </a:r>
            <a:r>
              <a:rPr lang="ru-RU" dirty="0"/>
              <a:t> </a:t>
            </a:r>
            <a:r>
              <a:rPr lang="ru-RU" dirty="0" err="1"/>
              <a:t>тоқтатылса</a:t>
            </a:r>
            <a:r>
              <a:rPr lang="ru-RU" dirty="0"/>
              <a:t> да.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172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708660" y="855903"/>
            <a:ext cx="10744199" cy="532825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моноаминдер</a:t>
            </a:r>
            <a:r>
              <a:rPr lang="ru-RU" dirty="0"/>
              <a:t> мен </a:t>
            </a:r>
            <a:r>
              <a:rPr lang="ru-RU" dirty="0" err="1"/>
              <a:t>пептидтер</a:t>
            </a:r>
            <a:r>
              <a:rPr lang="ru-RU" dirty="0"/>
              <a:t> </a:t>
            </a:r>
            <a:r>
              <a:rPr lang="ru-RU" dirty="0" err="1"/>
              <a:t>гидрофильді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плазмасымен</a:t>
            </a:r>
            <a:r>
              <a:rPr lang="ru-RU" dirty="0"/>
              <a:t> </a:t>
            </a:r>
            <a:r>
              <a:rPr lang="ru-RU" dirty="0" err="1"/>
              <a:t>араласу</a:t>
            </a:r>
            <a:r>
              <a:rPr lang="ru-RU" dirty="0"/>
              <a:t> </a:t>
            </a:r>
            <a:r>
              <a:rPr lang="ru-RU" dirty="0" err="1"/>
              <a:t>қиын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. </a:t>
            </a:r>
            <a:r>
              <a:rPr lang="ru-RU" dirty="0" err="1"/>
              <a:t>Стероидтар</a:t>
            </a:r>
            <a:r>
              <a:rPr lang="ru-RU" dirty="0"/>
              <a:t> мен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</a:t>
            </a:r>
            <a:r>
              <a:rPr lang="ru-RU" dirty="0" err="1"/>
              <a:t>гормондары</a:t>
            </a:r>
            <a:r>
              <a:rPr lang="ru-RU" dirty="0"/>
              <a:t> </a:t>
            </a:r>
            <a:r>
              <a:rPr lang="ru-RU" dirty="0" err="1"/>
              <a:t>гидрофобты</a:t>
            </a:r>
            <a:r>
              <a:rPr lang="ru-RU" dirty="0"/>
              <a:t>. </a:t>
            </a:r>
            <a:r>
              <a:rPr lang="ru-RU" dirty="0" err="1"/>
              <a:t>Сулы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ағымымен</a:t>
            </a:r>
            <a:r>
              <a:rPr lang="ru-RU" dirty="0"/>
              <a:t> </a:t>
            </a:r>
            <a:r>
              <a:rPr lang="ru-RU" dirty="0" err="1"/>
              <a:t>жүру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гидрофильді</a:t>
            </a:r>
            <a:r>
              <a:rPr lang="ru-RU" dirty="0"/>
              <a:t> </a:t>
            </a:r>
            <a:r>
              <a:rPr lang="ru-RU" dirty="0" err="1"/>
              <a:t>тасымалдау</a:t>
            </a:r>
            <a:r>
              <a:rPr lang="ru-RU" dirty="0"/>
              <a:t> </a:t>
            </a:r>
            <a:r>
              <a:rPr lang="ru-RU" dirty="0" err="1"/>
              <a:t>ақуыздарымен</a:t>
            </a:r>
            <a:r>
              <a:rPr lang="ru-RU" dirty="0"/>
              <a:t>—</a:t>
            </a:r>
            <a:r>
              <a:rPr lang="ru-RU" dirty="0" err="1"/>
              <a:t>альбуминдермен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бауыр</a:t>
            </a:r>
            <a:r>
              <a:rPr lang="ru-RU" dirty="0"/>
              <a:t> </a:t>
            </a:r>
            <a:r>
              <a:rPr lang="ru-RU" dirty="0" err="1"/>
              <a:t>синтездейтін</a:t>
            </a:r>
            <a:r>
              <a:rPr lang="ru-RU" dirty="0"/>
              <a:t> </a:t>
            </a:r>
            <a:r>
              <a:rPr lang="ru-RU" dirty="0" err="1"/>
              <a:t>глобулиндермен</a:t>
            </a:r>
            <a:r>
              <a:rPr lang="ru-RU" dirty="0"/>
              <a:t> </a:t>
            </a:r>
            <a:r>
              <a:rPr lang="ru-RU" dirty="0" err="1"/>
              <a:t>байланысуы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r>
              <a:rPr lang="ru-RU" dirty="0" err="1"/>
              <a:t>Көлік</a:t>
            </a:r>
            <a:r>
              <a:rPr lang="ru-RU" dirty="0"/>
              <a:t> </a:t>
            </a:r>
            <a:r>
              <a:rPr lang="ru-RU" dirty="0" err="1"/>
              <a:t>ақуызына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Гормон </a:t>
            </a:r>
            <a:r>
              <a:rPr lang="ru-RU" dirty="0" err="1"/>
              <a:t>байланысқан</a:t>
            </a:r>
            <a:r>
              <a:rPr lang="ru-RU" dirty="0"/>
              <a:t> гормон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, ал </a:t>
            </a:r>
            <a:r>
              <a:rPr lang="ru-RU" dirty="0" err="1"/>
              <a:t>қосылмаған</a:t>
            </a:r>
            <a:r>
              <a:rPr lang="ru-RU" dirty="0"/>
              <a:t> гормон </a:t>
            </a:r>
            <a:r>
              <a:rPr lang="ru-RU" dirty="0" err="1"/>
              <a:t>байланыссыз</a:t>
            </a:r>
            <a:r>
              <a:rPr lang="ru-RU" dirty="0"/>
              <a:t> (бос) гормон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Тек </a:t>
            </a:r>
            <a:r>
              <a:rPr lang="ru-RU" dirty="0" err="1"/>
              <a:t>байланыссыз</a:t>
            </a:r>
            <a:r>
              <a:rPr lang="ru-RU" dirty="0"/>
              <a:t> гормон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капиллярынан</a:t>
            </a:r>
            <a:r>
              <a:rPr lang="ru-RU" dirty="0"/>
              <a:t> </a:t>
            </a:r>
            <a:r>
              <a:rPr lang="ru-RU" dirty="0" err="1"/>
              <a:t>шығып</a:t>
            </a:r>
            <a:r>
              <a:rPr lang="ru-RU" dirty="0"/>
              <a:t>, </a:t>
            </a:r>
            <a:r>
              <a:rPr lang="ru-RU" dirty="0" err="1"/>
              <a:t>мақсатты</a:t>
            </a:r>
            <a:r>
              <a:rPr lang="ru-RU" dirty="0"/>
              <a:t> </a:t>
            </a:r>
            <a:r>
              <a:rPr lang="ru-RU" dirty="0" err="1"/>
              <a:t>жасушаға</a:t>
            </a:r>
            <a:r>
              <a:rPr lang="ru-RU" dirty="0"/>
              <a:t> </a:t>
            </a:r>
            <a:r>
              <a:rPr lang="ru-RU" dirty="0" err="1"/>
              <a:t>ене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/>
            <a:r>
              <a:rPr lang="ru-RU" dirty="0" err="1" smtClean="0"/>
              <a:t>Гормондардың</a:t>
            </a:r>
            <a:r>
              <a:rPr lang="ru-RU" dirty="0" smtClean="0"/>
              <a:t> </a:t>
            </a:r>
            <a:r>
              <a:rPr lang="ru-RU" dirty="0" err="1" smtClean="0"/>
              <a:t>Тасымалдануы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67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"/>
          <p:cNvSpPr txBox="1">
            <a:spLocks noGrp="1"/>
          </p:cNvSpPr>
          <p:nvPr>
            <p:ph type="title"/>
          </p:nvPr>
        </p:nvSpPr>
        <p:spPr>
          <a:xfrm>
            <a:off x="1835698" y="273570"/>
            <a:ext cx="8520604" cy="57271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00" tIns="91400" rIns="91400" bIns="91400" rtlCol="0" anchor="t" anchorCtr="0">
            <a:normAutofit fontScale="90000"/>
          </a:bodyPr>
          <a:lstStyle/>
          <a:p>
            <a:pPr algn="ctr">
              <a:buSzPts val="2600"/>
            </a:pPr>
            <a:r>
              <a:rPr lang="ru-RU" sz="2600" b="1" dirty="0"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ОҚУ НӘТИЖЕЛЕРІ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Google Shape;42;p3"/>
          <p:cNvSpPr txBox="1">
            <a:spLocks noGrp="1"/>
          </p:cNvSpPr>
          <p:nvPr>
            <p:ph type="body" idx="1"/>
          </p:nvPr>
        </p:nvSpPr>
        <p:spPr>
          <a:xfrm>
            <a:off x="1449740" y="960109"/>
            <a:ext cx="9774520" cy="510352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00" tIns="91400" rIns="91400" bIns="91400" rtlCol="0" anchor="t" anchorCtr="0">
            <a:noAutofit/>
          </a:bodyPr>
          <a:lstStyle/>
          <a:p>
            <a:pPr marL="0" indent="0" algn="just">
              <a:lnSpc>
                <a:spcPct val="100000"/>
              </a:lnSpc>
              <a:buClr>
                <a:srgbClr val="000000"/>
              </a:buClr>
              <a:buSzPts val="1919"/>
              <a:buNone/>
            </a:pP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Сабақтың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нәтижесінде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сіз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:</a:t>
            </a:r>
          </a:p>
          <a:p>
            <a:pPr marL="342900" algn="just">
              <a:lnSpc>
                <a:spcPct val="100000"/>
              </a:lnSpc>
              <a:buClr>
                <a:srgbClr val="000000"/>
              </a:buClr>
              <a:buSzPts val="1919"/>
            </a:pP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әр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түрлі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гормондарға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жататын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химиялық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сыныптарды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анықтаңыз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;</a:t>
            </a:r>
          </a:p>
          <a:p>
            <a:pPr marL="342900" algn="just">
              <a:lnSpc>
                <a:spcPct val="100000"/>
              </a:lnSpc>
              <a:buClr>
                <a:srgbClr val="000000"/>
              </a:buClr>
              <a:buSzPts val="1919"/>
            </a:pP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гормондардың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қалай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синтезделетінін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және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олардың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мақсатты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органдарына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тасымалданатынын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сипаттаңыз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;</a:t>
            </a:r>
          </a:p>
          <a:p>
            <a:pPr marL="342900" algn="just">
              <a:lnSpc>
                <a:spcPct val="100000"/>
              </a:lnSpc>
              <a:buClr>
                <a:srgbClr val="000000"/>
              </a:buClr>
              <a:buSzPts val="1919"/>
            </a:pP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гормондардың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мақсатты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жасушаларды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қалай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ынталандыратынын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сипаттаңыз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;</a:t>
            </a:r>
          </a:p>
          <a:p>
            <a:pPr marL="342900" algn="just">
              <a:lnSpc>
                <a:spcPct val="100000"/>
              </a:lnSpc>
              <a:buClr>
                <a:srgbClr val="000000"/>
              </a:buClr>
              <a:buSzPts val="1919"/>
            </a:pP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мақсатты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жасушалардың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айналымдағы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гормондарға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сезімталдығын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қалай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реттейтінін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түсіндіріңіз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;</a:t>
            </a:r>
          </a:p>
          <a:p>
            <a:pPr marL="342900" algn="just">
              <a:lnSpc>
                <a:spcPct val="100000"/>
              </a:lnSpc>
              <a:buClr>
                <a:srgbClr val="000000"/>
              </a:buClr>
              <a:buSzPts val="1919"/>
            </a:pP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екі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немесе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одан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да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көп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бірдей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мақсатты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жасушаларды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ынталандырған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кезде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гормондардың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бір-біріне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қалай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әсер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ететінін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сипаттаңыз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;</a:t>
            </a:r>
          </a:p>
          <a:p>
            <a:pPr marL="342900" algn="just">
              <a:lnSpc>
                <a:spcPct val="100000"/>
              </a:lnSpc>
              <a:buClr>
                <a:srgbClr val="000000"/>
              </a:buClr>
              <a:buSzPts val="1919"/>
            </a:pP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гормондар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өз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функцияларын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орындағаннан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кейін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қан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айналымынан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қалай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шығарылатынын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талқылаңыз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Georgia"/>
                <a:cs typeface="Times New Roman" panose="02020603050405020304" pitchFamily="18" charset="0"/>
                <a:sym typeface="Georgia"/>
              </a:rPr>
              <a:t>.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1910396" y="874669"/>
            <a:ext cx="6443282" cy="5705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algn="ctr">
              <a:buClr>
                <a:srgbClr val="F4F4F4"/>
              </a:buClr>
              <a:buSzPts val="1800"/>
            </a:pPr>
            <a:endParaRPr>
              <a:solidFill>
                <a:srgbClr val="F4F4F4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5191581" y="5686958"/>
            <a:ext cx="4765292" cy="5706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algn="ctr">
              <a:buClr>
                <a:srgbClr val="F4F4F4"/>
              </a:buClr>
              <a:buSzPts val="1800"/>
            </a:pPr>
            <a:endParaRPr>
              <a:solidFill>
                <a:srgbClr val="F4F4F4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45" name="Google Shape;45;p3"/>
          <p:cNvGrpSpPr/>
          <p:nvPr/>
        </p:nvGrpSpPr>
        <p:grpSpPr>
          <a:xfrm>
            <a:off x="1449740" y="6205463"/>
            <a:ext cx="12248972" cy="755702"/>
            <a:chOff x="-1" y="-2"/>
            <a:chExt cx="12248970" cy="755701"/>
          </a:xfrm>
        </p:grpSpPr>
        <p:sp>
          <p:nvSpPr>
            <p:cNvPr id="46" name="Google Shape;46;p3"/>
            <p:cNvSpPr/>
            <p:nvPr/>
          </p:nvSpPr>
          <p:spPr>
            <a:xfrm>
              <a:off x="2797115" y="18571"/>
              <a:ext cx="9451854" cy="684194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58514" y="16860"/>
              <a:ext cx="2922819" cy="738839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48" name="Google Shape;48;p3" descr="image1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-1" y="-2"/>
              <a:ext cx="704327" cy="61387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" name="Google Shape;49;p3"/>
            <p:cNvSpPr txBox="1"/>
            <p:nvPr/>
          </p:nvSpPr>
          <p:spPr>
            <a:xfrm>
              <a:off x="680790" y="88759"/>
              <a:ext cx="2254326" cy="5950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spAutoFit/>
            </a:bodyPr>
            <a:lstStyle/>
            <a:p>
              <a:pPr algn="ctr">
                <a:lnSpc>
                  <a:spcPct val="160000"/>
                </a:lnSpc>
                <a:buClr>
                  <a:srgbClr val="FFFFFF"/>
                </a:buClr>
                <a:buSzPts val="1000"/>
              </a:pPr>
              <a:r>
                <a:rPr lang="en-US" sz="100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Al-Farabi Kazakh National University</a:t>
              </a:r>
              <a:endParaRPr/>
            </a:p>
            <a:p>
              <a:pPr algn="ctr">
                <a:lnSpc>
                  <a:spcPct val="160000"/>
                </a:lnSpc>
                <a:buClr>
                  <a:srgbClr val="FFFFFF"/>
                </a:buClr>
                <a:buSzPts val="1000"/>
              </a:pPr>
              <a:r>
                <a:rPr lang="en-US" sz="100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52490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 smtClean="0"/>
              <a:t>Тасымалдау</a:t>
            </a:r>
            <a:r>
              <a:rPr lang="ru-RU" dirty="0" smtClean="0"/>
              <a:t> </a:t>
            </a:r>
            <a:r>
              <a:rPr lang="ru-RU" dirty="0" err="1"/>
              <a:t>ақуыздары</a:t>
            </a:r>
            <a:r>
              <a:rPr lang="ru-RU" dirty="0"/>
              <a:t> </a:t>
            </a:r>
            <a:r>
              <a:rPr lang="ru-RU" dirty="0" err="1"/>
              <a:t>гидрофобты</a:t>
            </a:r>
            <a:r>
              <a:rPr lang="ru-RU" dirty="0"/>
              <a:t> </a:t>
            </a:r>
            <a:r>
              <a:rPr lang="ru-RU" dirty="0" err="1"/>
              <a:t>гормондарды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қана</a:t>
            </a:r>
            <a:r>
              <a:rPr lang="ru-RU" dirty="0"/>
              <a:t> </a:t>
            </a:r>
            <a:r>
              <a:rPr lang="ru-RU" dirty="0" err="1"/>
              <a:t>қоймай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шығарылу</a:t>
            </a:r>
            <a:r>
              <a:rPr lang="ru-RU" dirty="0"/>
              <a:t> </a:t>
            </a:r>
            <a:r>
              <a:rPr lang="ru-RU" dirty="0" err="1"/>
              <a:t>кезеңін</a:t>
            </a:r>
            <a:r>
              <a:rPr lang="ru-RU" dirty="0"/>
              <a:t> де </a:t>
            </a:r>
            <a:r>
              <a:rPr lang="ru-RU" dirty="0" err="1"/>
              <a:t>ұзартады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гормондарды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плазмасындағы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бауырдағы</a:t>
            </a:r>
            <a:r>
              <a:rPr lang="ru-RU" dirty="0"/>
              <a:t> </a:t>
            </a:r>
            <a:r>
              <a:rPr lang="ru-RU" dirty="0" err="1"/>
              <a:t>ферменттердің</a:t>
            </a:r>
            <a:r>
              <a:rPr lang="ru-RU" dirty="0"/>
              <a:t> </a:t>
            </a:r>
            <a:r>
              <a:rPr lang="ru-RU" dirty="0" err="1"/>
              <a:t>ыдырауынан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бүйректің</a:t>
            </a:r>
            <a:r>
              <a:rPr lang="ru-RU" dirty="0"/>
              <a:t> </a:t>
            </a:r>
            <a:r>
              <a:rPr lang="ru-RU" dirty="0" err="1"/>
              <a:t>қандағы</a:t>
            </a:r>
            <a:r>
              <a:rPr lang="ru-RU" dirty="0"/>
              <a:t> </a:t>
            </a:r>
            <a:r>
              <a:rPr lang="ru-RU" dirty="0" err="1"/>
              <a:t>сүзілуінен</a:t>
            </a:r>
            <a:r>
              <a:rPr lang="ru-RU" dirty="0"/>
              <a:t> </a:t>
            </a:r>
            <a:r>
              <a:rPr lang="ru-RU" dirty="0" err="1"/>
              <a:t>қорғайды</a:t>
            </a:r>
            <a:r>
              <a:rPr lang="ru-RU" dirty="0"/>
              <a:t>. Бос гормон </a:t>
            </a:r>
            <a:r>
              <a:rPr lang="ru-RU" dirty="0" err="1"/>
              <a:t>бірнеше</a:t>
            </a:r>
            <a:r>
              <a:rPr lang="ru-RU" dirty="0"/>
              <a:t> минут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бұзылуы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қаннан</a:t>
            </a:r>
            <a:r>
              <a:rPr lang="ru-RU" dirty="0"/>
              <a:t> </a:t>
            </a:r>
            <a:r>
              <a:rPr lang="ru-RU" dirty="0" err="1"/>
              <a:t>шығарылуы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, ал </a:t>
            </a:r>
            <a:r>
              <a:rPr lang="ru-RU" dirty="0" err="1"/>
              <a:t>байланысқан</a:t>
            </a:r>
            <a:r>
              <a:rPr lang="ru-RU" dirty="0"/>
              <a:t> гормон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сағат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апта</a:t>
            </a:r>
            <a:r>
              <a:rPr lang="ru-RU" dirty="0"/>
              <a:t> </a:t>
            </a:r>
            <a:r>
              <a:rPr lang="ru-RU" dirty="0" err="1"/>
              <a:t>бойына</a:t>
            </a:r>
            <a:r>
              <a:rPr lang="ru-RU" dirty="0"/>
              <a:t> </a:t>
            </a:r>
            <a:r>
              <a:rPr lang="ru-RU" dirty="0" err="1"/>
              <a:t>айнала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  <a:endParaRPr lang="en-US" dirty="0" smtClean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dirty="0" err="1"/>
              <a:t>Гормондардың</a:t>
            </a:r>
            <a:r>
              <a:rPr lang="ru-RU" dirty="0"/>
              <a:t> </a:t>
            </a:r>
            <a:r>
              <a:rPr lang="ru-RU" dirty="0" err="1"/>
              <a:t>Тасымалдануы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418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 lnSpcReduction="10000"/>
          </a:bodyPr>
          <a:lstStyle/>
          <a:p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гормоны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плазмасындағы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көлік</a:t>
            </a:r>
            <a:r>
              <a:rPr lang="ru-RU" dirty="0"/>
              <a:t> </a:t>
            </a:r>
            <a:r>
              <a:rPr lang="ru-RU" dirty="0" err="1"/>
              <a:t>ақуыздарымен</a:t>
            </a:r>
            <a:r>
              <a:rPr lang="ru-RU" dirty="0"/>
              <a:t> </a:t>
            </a:r>
            <a:r>
              <a:rPr lang="ru-RU" dirty="0" err="1"/>
              <a:t>байланысады</a:t>
            </a:r>
            <a:r>
              <a:rPr lang="ru-RU" dirty="0"/>
              <a:t>: альбумин; </a:t>
            </a:r>
            <a:r>
              <a:rPr lang="ru-RU" dirty="0" err="1"/>
              <a:t>тиретин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альбуминге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 </a:t>
            </a:r>
            <a:r>
              <a:rPr lang="ru-RU" dirty="0" err="1"/>
              <a:t>ақуыз</a:t>
            </a:r>
            <a:r>
              <a:rPr lang="ru-RU" dirty="0"/>
              <a:t>; </a:t>
            </a:r>
            <a:r>
              <a:rPr lang="ru-RU" dirty="0" err="1"/>
              <a:t>және</a:t>
            </a:r>
            <a:r>
              <a:rPr lang="ru-RU" dirty="0"/>
              <a:t>,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алдымен</a:t>
            </a:r>
            <a:r>
              <a:rPr lang="ru-RU" dirty="0"/>
              <a:t>, Альфа </a:t>
            </a:r>
            <a:r>
              <a:rPr lang="ru-RU" dirty="0" err="1"/>
              <a:t>глобулині</a:t>
            </a:r>
            <a:r>
              <a:rPr lang="ru-RU" dirty="0"/>
              <a:t> </a:t>
            </a:r>
            <a:r>
              <a:rPr lang="ru-RU" dirty="0" err="1"/>
              <a:t>тироксинді</a:t>
            </a:r>
            <a:r>
              <a:rPr lang="ru-RU" dirty="0"/>
              <a:t> </a:t>
            </a:r>
            <a:r>
              <a:rPr lang="ru-RU" dirty="0" err="1"/>
              <a:t>байланыстыратын</a:t>
            </a:r>
            <a:r>
              <a:rPr lang="ru-RU" dirty="0"/>
              <a:t> глобулин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атайды</a:t>
            </a:r>
            <a:r>
              <a:rPr lang="ru-RU" dirty="0"/>
              <a:t> (</a:t>
            </a:r>
            <a:r>
              <a:rPr lang="en-US" dirty="0"/>
              <a:t>TBG). </a:t>
            </a:r>
            <a:r>
              <a:rPr lang="ru-RU" dirty="0" err="1"/>
              <a:t>Айналымдағы</a:t>
            </a:r>
            <a:r>
              <a:rPr lang="ru-RU" dirty="0"/>
              <a:t> </a:t>
            </a:r>
            <a:r>
              <a:rPr lang="ru-RU" dirty="0" err="1"/>
              <a:t>ақуыздың</a:t>
            </a:r>
            <a:r>
              <a:rPr lang="ru-RU" dirty="0"/>
              <a:t> 99% -дан </a:t>
            </a:r>
            <a:r>
              <a:rPr lang="ru-RU" dirty="0" err="1"/>
              <a:t>астамы</a:t>
            </a:r>
            <a:r>
              <a:rPr lang="ru-RU" dirty="0"/>
              <a:t> </a:t>
            </a:r>
            <a:r>
              <a:rPr lang="ru-RU" dirty="0" err="1"/>
              <a:t>байланысады</a:t>
            </a:r>
            <a:r>
              <a:rPr lang="ru-RU" dirty="0"/>
              <a:t>. </a:t>
            </a:r>
            <a:r>
              <a:rPr lang="ru-RU" dirty="0" err="1"/>
              <a:t>Байланысқан</a:t>
            </a:r>
            <a:r>
              <a:rPr lang="ru-RU" dirty="0"/>
              <a:t> </a:t>
            </a:r>
            <a:r>
              <a:rPr lang="ru-RU" dirty="0" smtClean="0"/>
              <a:t>ТГ </a:t>
            </a:r>
            <a:r>
              <a:rPr lang="ru-RU" dirty="0" err="1"/>
              <a:t>ұзаққа</a:t>
            </a:r>
            <a:r>
              <a:rPr lang="ru-RU" dirty="0"/>
              <a:t> </a:t>
            </a:r>
            <a:r>
              <a:rPr lang="ru-RU" dirty="0" err="1"/>
              <a:t>созылатын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резервуарының</a:t>
            </a:r>
            <a:r>
              <a:rPr lang="ru-RU" dirty="0"/>
              <a:t> </a:t>
            </a:r>
            <a:r>
              <a:rPr lang="ru-RU" dirty="0" err="1"/>
              <a:t>қызметін</a:t>
            </a:r>
            <a:r>
              <a:rPr lang="ru-RU" dirty="0"/>
              <a:t> </a:t>
            </a:r>
            <a:r>
              <a:rPr lang="ru-RU" dirty="0" err="1"/>
              <a:t>атқарады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</a:t>
            </a:r>
            <a:r>
              <a:rPr lang="ru-RU" dirty="0"/>
              <a:t> </a:t>
            </a:r>
            <a:r>
              <a:rPr lang="ru-RU" dirty="0" err="1"/>
              <a:t>хирургиялық</a:t>
            </a:r>
            <a:r>
              <a:rPr lang="ru-RU" dirty="0"/>
              <a:t> </a:t>
            </a:r>
            <a:r>
              <a:rPr lang="ru-RU" dirty="0" err="1"/>
              <a:t>жолмен</a:t>
            </a:r>
            <a:r>
              <a:rPr lang="ru-RU" dirty="0"/>
              <a:t> </a:t>
            </a:r>
            <a:r>
              <a:rPr lang="ru-RU" dirty="0" err="1"/>
              <a:t>жойылған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да (</a:t>
            </a:r>
            <a:r>
              <a:rPr lang="ru-RU" dirty="0" err="1"/>
              <a:t>қатерлі</a:t>
            </a:r>
            <a:r>
              <a:rPr lang="ru-RU" dirty="0"/>
              <a:t> </a:t>
            </a:r>
            <a:r>
              <a:rPr lang="ru-RU" dirty="0" err="1"/>
              <a:t>ісік</a:t>
            </a:r>
            <a:r>
              <a:rPr lang="ru-RU" dirty="0"/>
              <a:t> </a:t>
            </a:r>
            <a:r>
              <a:rPr lang="ru-RU" dirty="0" err="1"/>
              <a:t>ауруы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), </a:t>
            </a:r>
            <a:r>
              <a:rPr lang="ru-RU" dirty="0" err="1"/>
              <a:t>шамамен</a:t>
            </a:r>
            <a:r>
              <a:rPr lang="ru-RU" dirty="0"/>
              <a:t> 2 </a:t>
            </a:r>
            <a:r>
              <a:rPr lang="ru-RU" dirty="0" err="1"/>
              <a:t>апта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smtClean="0"/>
              <a:t>ТГ </a:t>
            </a:r>
            <a:r>
              <a:rPr lang="ru-RU" dirty="0" err="1"/>
              <a:t>жетіспеушілігінің</a:t>
            </a:r>
            <a:r>
              <a:rPr lang="ru-RU" dirty="0"/>
              <a:t> </a:t>
            </a:r>
            <a:r>
              <a:rPr lang="ru-RU" dirty="0" err="1"/>
              <a:t>белгілері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болмайды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dirty="0" err="1"/>
              <a:t>Гормондардың</a:t>
            </a:r>
            <a:r>
              <a:rPr lang="ru-RU" dirty="0"/>
              <a:t> </a:t>
            </a:r>
            <a:r>
              <a:rPr lang="ru-RU" dirty="0" err="1"/>
              <a:t>Тасымалдануы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796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Стероидты</a:t>
            </a:r>
            <a:r>
              <a:rPr lang="ru-RU" dirty="0"/>
              <a:t> </a:t>
            </a:r>
            <a:r>
              <a:rPr lang="ru-RU" dirty="0" err="1"/>
              <a:t>гормондар</a:t>
            </a:r>
            <a:r>
              <a:rPr lang="ru-RU" dirty="0"/>
              <a:t> </a:t>
            </a:r>
            <a:r>
              <a:rPr lang="ru-RU" dirty="0" err="1"/>
              <a:t>кортиколға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көлік</a:t>
            </a:r>
            <a:r>
              <a:rPr lang="ru-RU" dirty="0"/>
              <a:t> </a:t>
            </a:r>
            <a:r>
              <a:rPr lang="ru-RU" dirty="0" err="1"/>
              <a:t>ақуызы</a:t>
            </a:r>
            <a:r>
              <a:rPr lang="ru-RU" dirty="0"/>
              <a:t> - </a:t>
            </a:r>
            <a:r>
              <a:rPr lang="ru-RU" dirty="0" err="1"/>
              <a:t>транскортин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глобулиндермен</a:t>
            </a:r>
            <a:r>
              <a:rPr lang="ru-RU" dirty="0"/>
              <a:t> </a:t>
            </a:r>
            <a:r>
              <a:rPr lang="ru-RU" dirty="0" err="1"/>
              <a:t>байланысады</a:t>
            </a:r>
            <a:r>
              <a:rPr lang="ru-RU" dirty="0"/>
              <a:t>. Альдостерон </a:t>
            </a:r>
            <a:r>
              <a:rPr lang="ru-RU" dirty="0" err="1"/>
              <a:t>ерекше</a:t>
            </a:r>
            <a:r>
              <a:rPr lang="ru-RU" dirty="0"/>
              <a:t>.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көлік</a:t>
            </a:r>
            <a:r>
              <a:rPr lang="ru-RU" dirty="0"/>
              <a:t> </a:t>
            </a:r>
            <a:r>
              <a:rPr lang="ru-RU" dirty="0" err="1"/>
              <a:t>ақуызы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альбуминмен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ақуыздармен</a:t>
            </a:r>
            <a:r>
              <a:rPr lang="ru-RU" dirty="0"/>
              <a:t> </a:t>
            </a:r>
            <a:r>
              <a:rPr lang="ru-RU" dirty="0" err="1"/>
              <a:t>әлсіз</a:t>
            </a:r>
            <a:r>
              <a:rPr lang="ru-RU" dirty="0"/>
              <a:t> </a:t>
            </a:r>
            <a:r>
              <a:rPr lang="ru-RU" dirty="0" err="1"/>
              <a:t>байланысады</a:t>
            </a:r>
            <a:r>
              <a:rPr lang="ru-RU" dirty="0"/>
              <a:t>. </a:t>
            </a:r>
            <a:r>
              <a:rPr lang="ru-RU" dirty="0" err="1"/>
              <a:t>Алайда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85% -ы </a:t>
            </a:r>
            <a:r>
              <a:rPr lang="ru-RU" dirty="0" err="1"/>
              <a:t>шектеусіз</a:t>
            </a:r>
            <a:r>
              <a:rPr lang="ru-RU" dirty="0"/>
              <a:t> </a:t>
            </a:r>
            <a:r>
              <a:rPr lang="ru-RU" dirty="0" err="1"/>
              <a:t>қалады</a:t>
            </a:r>
            <a:r>
              <a:rPr lang="ru-RU" dirty="0"/>
              <a:t>, </a:t>
            </a:r>
            <a:r>
              <a:rPr lang="ru-RU" dirty="0" err="1"/>
              <a:t>сәйкесінше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шығарылу</a:t>
            </a:r>
            <a:r>
              <a:rPr lang="ru-RU" dirty="0"/>
              <a:t> </a:t>
            </a:r>
            <a:r>
              <a:rPr lang="ru-RU" dirty="0" err="1"/>
              <a:t>кезеңі</a:t>
            </a:r>
            <a:r>
              <a:rPr lang="ru-RU" dirty="0"/>
              <a:t> 20 </a:t>
            </a:r>
            <a:r>
              <a:rPr lang="ru-RU" dirty="0" err="1"/>
              <a:t>минутты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құрайды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dirty="0" err="1"/>
              <a:t>Гормондардың</a:t>
            </a:r>
            <a:r>
              <a:rPr lang="ru-RU" dirty="0"/>
              <a:t> </a:t>
            </a:r>
            <a:r>
              <a:rPr lang="ru-RU" dirty="0" err="1"/>
              <a:t>Тасымалдануы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543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05806" y="1316055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Гормондар</a:t>
            </a:r>
            <a:r>
              <a:rPr lang="ru-RU" dirty="0"/>
              <a:t> тек </a:t>
            </a:r>
            <a:r>
              <a:rPr lang="ru-RU" dirty="0" err="1"/>
              <a:t>рецепторлары</a:t>
            </a:r>
            <a:r>
              <a:rPr lang="ru-RU" dirty="0"/>
              <a:t> бар </a:t>
            </a:r>
            <a:r>
              <a:rPr lang="ru-RU" dirty="0" err="1"/>
              <a:t>жасушаларды</a:t>
            </a:r>
            <a:r>
              <a:rPr lang="ru-RU" dirty="0"/>
              <a:t> -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мақсатты</a:t>
            </a:r>
            <a:r>
              <a:rPr lang="ru-RU" dirty="0"/>
              <a:t> </a:t>
            </a:r>
            <a:r>
              <a:rPr lang="ru-RU" dirty="0" err="1"/>
              <a:t>жасушаларын</a:t>
            </a:r>
            <a:r>
              <a:rPr lang="ru-RU" dirty="0"/>
              <a:t> </a:t>
            </a:r>
            <a:r>
              <a:rPr lang="ru-RU" dirty="0" err="1"/>
              <a:t>ынталандырады</a:t>
            </a:r>
            <a:r>
              <a:rPr lang="ru-RU" dirty="0"/>
              <a:t>. </a:t>
            </a:r>
            <a:r>
              <a:rPr lang="ru-RU" dirty="0" err="1"/>
              <a:t>Рецепторлар</a:t>
            </a:r>
            <a:r>
              <a:rPr lang="ru-RU" dirty="0"/>
              <a:t> - </a:t>
            </a:r>
            <a:r>
              <a:rPr lang="ru-RU" dirty="0" err="1"/>
              <a:t>плазмалық</a:t>
            </a:r>
            <a:r>
              <a:rPr lang="ru-RU" dirty="0"/>
              <a:t> </a:t>
            </a:r>
            <a:r>
              <a:rPr lang="ru-RU" dirty="0" err="1"/>
              <a:t>мембранада</a:t>
            </a:r>
            <a:r>
              <a:rPr lang="ru-RU" dirty="0"/>
              <a:t>, </a:t>
            </a:r>
            <a:r>
              <a:rPr lang="ru-RU" dirty="0" err="1"/>
              <a:t>цитоплазмада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ядрода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белоктар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гликопротеидтер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метаболизм </a:t>
            </a:r>
            <a:r>
              <a:rPr lang="ru-RU" dirty="0" err="1"/>
              <a:t>жолдарын</a:t>
            </a:r>
            <a:r>
              <a:rPr lang="ru-RU" dirty="0"/>
              <a:t> </a:t>
            </a:r>
            <a:r>
              <a:rPr lang="ru-RU" dirty="0" err="1"/>
              <a:t>гормондармен</a:t>
            </a:r>
            <a:r>
              <a:rPr lang="ru-RU" dirty="0"/>
              <a:t> </a:t>
            </a:r>
            <a:r>
              <a:rPr lang="ru-RU" dirty="0" err="1"/>
              <a:t>байланысқан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қосу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өшіру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қосқыштар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істейді</a:t>
            </a:r>
            <a:r>
              <a:rPr lang="ru-RU" dirty="0"/>
              <a:t>. </a:t>
            </a:r>
            <a:r>
              <a:rPr lang="ru-RU" dirty="0" err="1"/>
              <a:t>Мақсатты</a:t>
            </a:r>
            <a:r>
              <a:rPr lang="ru-RU" dirty="0"/>
              <a:t> </a:t>
            </a:r>
            <a:r>
              <a:rPr lang="ru-RU" dirty="0" err="1"/>
              <a:t>жасушада</a:t>
            </a:r>
            <a:r>
              <a:rPr lang="ru-RU" dirty="0"/>
              <a:t> </a:t>
            </a:r>
            <a:r>
              <a:rPr lang="ru-RU" dirty="0" err="1"/>
              <a:t>әдетте</a:t>
            </a:r>
            <a:r>
              <a:rPr lang="ru-RU" dirty="0"/>
              <a:t> осы </a:t>
            </a:r>
            <a:r>
              <a:rPr lang="ru-RU" dirty="0" err="1"/>
              <a:t>гормонның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рецепторлары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Рецепторлық</a:t>
            </a:r>
            <a:r>
              <a:rPr lang="ru-RU" dirty="0"/>
              <a:t> </a:t>
            </a:r>
            <a:r>
              <a:rPr lang="ru-RU" dirty="0" err="1"/>
              <a:t>ақаулар</a:t>
            </a:r>
            <a:r>
              <a:rPr lang="ru-RU" dirty="0"/>
              <a:t> </a:t>
            </a:r>
            <a:r>
              <a:rPr lang="ru-RU" dirty="0" err="1"/>
              <a:t>бірқатар</a:t>
            </a:r>
            <a:r>
              <a:rPr lang="ru-RU" dirty="0"/>
              <a:t> </a:t>
            </a:r>
            <a:r>
              <a:rPr lang="ru-RU" dirty="0" err="1"/>
              <a:t>эндокриндік</a:t>
            </a:r>
            <a:r>
              <a:rPr lang="ru-RU" dirty="0"/>
              <a:t> </a:t>
            </a:r>
            <a:r>
              <a:rPr lang="ru-RU" dirty="0" err="1"/>
              <a:t>бұзылулардың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жатыр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781456" y="748161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/>
            <a:r>
              <a:rPr lang="ru-RU" dirty="0" err="1"/>
              <a:t>Гормонды</a:t>
            </a:r>
            <a:r>
              <a:rPr lang="ru-RU" dirty="0"/>
              <a:t> </a:t>
            </a:r>
            <a:r>
              <a:rPr lang="ru-RU" dirty="0" err="1"/>
              <a:t>рецепторлар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механизмі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074421" y="1084504"/>
            <a:ext cx="9944098" cy="509965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Рецепторлық-гормондық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</a:t>
            </a:r>
            <a:r>
              <a:rPr lang="ru-RU" dirty="0"/>
              <a:t> фермент-</a:t>
            </a:r>
            <a:r>
              <a:rPr lang="ru-RU" dirty="0" err="1"/>
              <a:t>субстраттың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әрекеттесуіне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, 2.4 «</a:t>
            </a:r>
            <a:r>
              <a:rPr lang="ru-RU" dirty="0" err="1"/>
              <a:t>ферменттер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метаболизм» </a:t>
            </a:r>
            <a:r>
              <a:rPr lang="ru-RU" dirty="0" err="1"/>
              <a:t>бөлімінде</a:t>
            </a:r>
            <a:r>
              <a:rPr lang="ru-RU" dirty="0"/>
              <a:t> </a:t>
            </a:r>
            <a:r>
              <a:rPr lang="ru-RU" dirty="0" err="1"/>
              <a:t>сипатталған</a:t>
            </a:r>
            <a:r>
              <a:rPr lang="ru-RU" dirty="0"/>
              <a:t>. </a:t>
            </a:r>
            <a:r>
              <a:rPr lang="ru-RU" dirty="0" err="1"/>
              <a:t>Ферменттерден</a:t>
            </a:r>
            <a:r>
              <a:rPr lang="ru-RU" dirty="0"/>
              <a:t> </a:t>
            </a:r>
            <a:r>
              <a:rPr lang="ru-RU" dirty="0" err="1"/>
              <a:t>айырмашылығы</a:t>
            </a:r>
            <a:r>
              <a:rPr lang="ru-RU" dirty="0"/>
              <a:t>, </a:t>
            </a:r>
            <a:r>
              <a:rPr lang="ru-RU" dirty="0" err="1"/>
              <a:t>рецепторлар</a:t>
            </a:r>
            <a:r>
              <a:rPr lang="ru-RU" dirty="0"/>
              <a:t> </a:t>
            </a:r>
            <a:r>
              <a:rPr lang="ru-RU" dirty="0" err="1"/>
              <a:t>лигандтарын</a:t>
            </a:r>
            <a:r>
              <a:rPr lang="ru-RU" dirty="0"/>
              <a:t> </a:t>
            </a:r>
            <a:r>
              <a:rPr lang="ru-RU" dirty="0" err="1"/>
              <a:t>химиялық</a:t>
            </a:r>
            <a:r>
              <a:rPr lang="ru-RU" dirty="0"/>
              <a:t> </a:t>
            </a:r>
            <a:r>
              <a:rPr lang="ru-RU" dirty="0" err="1"/>
              <a:t>өзгертпейді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ферментативті</a:t>
            </a:r>
            <a:r>
              <a:rPr lang="ru-RU" dirty="0"/>
              <a:t> специфика мен </a:t>
            </a:r>
            <a:r>
              <a:rPr lang="ru-RU" dirty="0" err="1"/>
              <a:t>қанықтылықты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 </a:t>
            </a:r>
            <a:r>
              <a:rPr lang="ru-RU" dirty="0" err="1"/>
              <a:t>Ерекшелік</a:t>
            </a:r>
            <a:r>
              <a:rPr lang="ru-RU" dirty="0"/>
              <a:t> </a:t>
            </a:r>
            <a:r>
              <a:rPr lang="ru-RU" dirty="0" err="1"/>
              <a:t>дегеніміз</a:t>
            </a:r>
            <a:r>
              <a:rPr lang="ru-RU" dirty="0"/>
              <a:t> -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гормонға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рецептор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гормондарды</a:t>
            </a:r>
            <a:r>
              <a:rPr lang="ru-RU" dirty="0"/>
              <a:t> </a:t>
            </a:r>
            <a:r>
              <a:rPr lang="ru-RU" dirty="0" err="1"/>
              <a:t>байланыстырмайды</a:t>
            </a:r>
            <a:r>
              <a:rPr lang="ru-RU" dirty="0"/>
              <a:t>. </a:t>
            </a:r>
            <a:r>
              <a:rPr lang="ru-RU" dirty="0" err="1"/>
              <a:t>Қанықтылық</a:t>
            </a:r>
            <a:r>
              <a:rPr lang="ru-RU" dirty="0"/>
              <a:t> 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рецепторлардың</a:t>
            </a:r>
            <a:r>
              <a:rPr lang="ru-RU" dirty="0"/>
              <a:t> </a:t>
            </a:r>
            <a:r>
              <a:rPr lang="ru-RU" dirty="0" err="1"/>
              <a:t>молекулаларын</a:t>
            </a:r>
            <a:r>
              <a:rPr lang="ru-RU" dirty="0"/>
              <a:t> гормон </a:t>
            </a:r>
            <a:r>
              <a:rPr lang="ru-RU" dirty="0" err="1"/>
              <a:t>молекулалары</a:t>
            </a:r>
            <a:r>
              <a:rPr lang="ru-RU" dirty="0"/>
              <a:t> </a:t>
            </a:r>
            <a:r>
              <a:rPr lang="ru-RU" dirty="0" err="1"/>
              <a:t>иеленетін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. </a:t>
            </a:r>
            <a:r>
              <a:rPr lang="ru-RU" dirty="0" err="1"/>
              <a:t>Гормонды</a:t>
            </a:r>
            <a:r>
              <a:rPr lang="ru-RU" dirty="0"/>
              <a:t> </a:t>
            </a:r>
            <a:r>
              <a:rPr lang="ru-RU" dirty="0" err="1"/>
              <a:t>көбірек</a:t>
            </a:r>
            <a:r>
              <a:rPr lang="ru-RU" dirty="0"/>
              <a:t> </a:t>
            </a:r>
            <a:r>
              <a:rPr lang="ru-RU" dirty="0" err="1"/>
              <a:t>қосу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болмауы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276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852238" y="1084504"/>
            <a:ext cx="10652759" cy="509965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Гормондардың</a:t>
            </a:r>
            <a:r>
              <a:rPr lang="ru-RU" dirty="0"/>
              <a:t> </a:t>
            </a:r>
            <a:r>
              <a:rPr lang="ru-RU" dirty="0" err="1"/>
              <a:t>көпшілігі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химиялық</a:t>
            </a:r>
            <a:r>
              <a:rPr lang="ru-RU" dirty="0"/>
              <a:t> </a:t>
            </a:r>
            <a:r>
              <a:rPr lang="ru-RU" dirty="0" err="1"/>
              <a:t>классқа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: </a:t>
            </a:r>
            <a:r>
              <a:rPr lang="ru-RU" dirty="0" err="1"/>
              <a:t>стероидтар</a:t>
            </a:r>
            <a:r>
              <a:rPr lang="ru-RU" dirty="0"/>
              <a:t>, </a:t>
            </a:r>
            <a:r>
              <a:rPr lang="ru-RU" dirty="0" err="1"/>
              <a:t>моноаминдер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пептидтер</a:t>
            </a:r>
            <a:r>
              <a:rPr lang="ru-RU" dirty="0"/>
              <a:t>.</a:t>
            </a:r>
            <a:endParaRPr lang="en-US" dirty="0" smtClean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 smtClean="0"/>
              <a:t>Гормондар</a:t>
            </a:r>
            <a:r>
              <a:rPr lang="ru-RU" b="1" dirty="0" smtClean="0"/>
              <a:t> </a:t>
            </a:r>
            <a:r>
              <a:rPr lang="ru-RU" b="1" dirty="0" err="1" smtClean="0"/>
              <a:t>Химиясы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0069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852238" y="1084504"/>
            <a:ext cx="10652759" cy="509965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холестериннен</a:t>
            </a:r>
            <a:r>
              <a:rPr lang="ru-RU" dirty="0"/>
              <a:t> </a:t>
            </a:r>
            <a:r>
              <a:rPr lang="ru-RU" dirty="0" err="1"/>
              <a:t>алынады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оларға</a:t>
            </a:r>
            <a:r>
              <a:rPr lang="ru-RU" dirty="0" smtClean="0"/>
              <a:t> </a:t>
            </a:r>
            <a:r>
              <a:rPr lang="ru-RU" dirty="0" err="1"/>
              <a:t>ұрықтар</a:t>
            </a:r>
            <a:r>
              <a:rPr lang="ru-RU" dirty="0"/>
              <a:t> мен </a:t>
            </a:r>
            <a:r>
              <a:rPr lang="ru-RU" dirty="0" err="1"/>
              <a:t>аналық</a:t>
            </a:r>
            <a:r>
              <a:rPr lang="ru-RU" dirty="0"/>
              <a:t> </a:t>
            </a:r>
            <a:r>
              <a:rPr lang="ru-RU" dirty="0" err="1"/>
              <a:t>бездер</a:t>
            </a:r>
            <a:r>
              <a:rPr lang="ru-RU" dirty="0"/>
              <a:t> </a:t>
            </a:r>
            <a:r>
              <a:rPr lang="ru-RU" dirty="0" err="1"/>
              <a:t>шығаратын</a:t>
            </a:r>
            <a:r>
              <a:rPr lang="ru-RU" dirty="0"/>
              <a:t> </a:t>
            </a:r>
            <a:r>
              <a:rPr lang="ru-RU" dirty="0" err="1"/>
              <a:t>жыныстық</a:t>
            </a:r>
            <a:r>
              <a:rPr lang="ru-RU" dirty="0"/>
              <a:t> </a:t>
            </a:r>
            <a:r>
              <a:rPr lang="ru-RU" dirty="0" err="1"/>
              <a:t>стероидтар</a:t>
            </a:r>
            <a:r>
              <a:rPr lang="ru-RU" dirty="0"/>
              <a:t> (</a:t>
            </a:r>
            <a:r>
              <a:rPr lang="ru-RU" dirty="0" err="1"/>
              <a:t>эстрогендер</a:t>
            </a:r>
            <a:r>
              <a:rPr lang="ru-RU" dirty="0"/>
              <a:t>, прогестерон </a:t>
            </a:r>
            <a:r>
              <a:rPr lang="ru-RU" dirty="0" err="1"/>
              <a:t>және</a:t>
            </a:r>
            <a:r>
              <a:rPr lang="ru-RU" dirty="0"/>
              <a:t> тестостерон </a:t>
            </a:r>
            <a:r>
              <a:rPr lang="ru-RU" dirty="0" err="1"/>
              <a:t>сияқты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бүйрек</a:t>
            </a:r>
            <a:r>
              <a:rPr lang="ru-RU" dirty="0"/>
              <a:t> </a:t>
            </a:r>
            <a:r>
              <a:rPr lang="ru-RU" dirty="0" err="1"/>
              <a:t>үсті</a:t>
            </a:r>
            <a:r>
              <a:rPr lang="ru-RU" dirty="0"/>
              <a:t> </a:t>
            </a:r>
            <a:r>
              <a:rPr lang="ru-RU" dirty="0" err="1"/>
              <a:t>бездері</a:t>
            </a:r>
            <a:r>
              <a:rPr lang="ru-RU" dirty="0"/>
              <a:t> </a:t>
            </a:r>
            <a:r>
              <a:rPr lang="ru-RU" dirty="0" err="1"/>
              <a:t>шығаратын</a:t>
            </a:r>
            <a:r>
              <a:rPr lang="ru-RU" dirty="0"/>
              <a:t> </a:t>
            </a:r>
            <a:r>
              <a:rPr lang="ru-RU" dirty="0" err="1"/>
              <a:t>кортикостероидтар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кортизол, альдостерон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DGEA) </a:t>
            </a:r>
            <a:r>
              <a:rPr lang="ru-RU" dirty="0" err="1"/>
              <a:t>жатады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Кальцитриол</a:t>
            </a:r>
            <a:r>
              <a:rPr lang="ru-RU" dirty="0"/>
              <a:t>, кальций </a:t>
            </a:r>
            <a:r>
              <a:rPr lang="ru-RU" dirty="0" err="1"/>
              <a:t>реттейтін</a:t>
            </a:r>
            <a:r>
              <a:rPr lang="ru-RU" dirty="0"/>
              <a:t> гормон, стероид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туындысы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стероидтермен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гидрофобты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режиміне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әдетте</a:t>
            </a:r>
            <a:r>
              <a:rPr lang="ru-RU" dirty="0"/>
              <a:t> </a:t>
            </a:r>
            <a:r>
              <a:rPr lang="ru-RU" dirty="0" err="1"/>
              <a:t>олармен</a:t>
            </a:r>
            <a:r>
              <a:rPr lang="ru-RU" dirty="0"/>
              <a:t> </a:t>
            </a:r>
            <a:r>
              <a:rPr lang="ru-RU" dirty="0" err="1"/>
              <a:t>топтастырылған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 smtClean="0"/>
              <a:t>Стероидты</a:t>
            </a:r>
            <a:r>
              <a:rPr lang="ru-RU" b="1" dirty="0" smtClean="0"/>
              <a:t> </a:t>
            </a:r>
            <a:r>
              <a:rPr lang="ru-RU" b="1" dirty="0" err="1" smtClean="0"/>
              <a:t>гормондар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23694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/>
          </a:bodyPr>
          <a:lstStyle/>
          <a:p>
            <a:r>
              <a:rPr lang="ru-RU" dirty="0" err="1"/>
              <a:t>допамин</a:t>
            </a:r>
            <a:r>
              <a:rPr lang="ru-RU" dirty="0"/>
              <a:t>, адреналин, </a:t>
            </a:r>
            <a:r>
              <a:rPr lang="ru-RU" dirty="0" err="1"/>
              <a:t>норепинефрин</a:t>
            </a:r>
            <a:r>
              <a:rPr lang="ru-RU" dirty="0"/>
              <a:t>, мелатонин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қалқанша</a:t>
            </a:r>
            <a:r>
              <a:rPr lang="ru-RU" dirty="0"/>
              <a:t> </a:t>
            </a:r>
            <a:r>
              <a:rPr lang="ru-RU" dirty="0" err="1"/>
              <a:t>безінің</a:t>
            </a:r>
            <a:r>
              <a:rPr lang="ru-RU" dirty="0"/>
              <a:t> </a:t>
            </a:r>
            <a:r>
              <a:rPr lang="ru-RU" dirty="0" err="1"/>
              <a:t>гормонын</a:t>
            </a:r>
            <a:r>
              <a:rPr lang="ru-RU" dirty="0"/>
              <a:t> </a:t>
            </a:r>
            <a:r>
              <a:rPr lang="ru-RU" dirty="0" err="1"/>
              <a:t>қосыңыз</a:t>
            </a:r>
            <a:r>
              <a:rPr lang="ru-RU" dirty="0"/>
              <a:t>.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ru-RU" dirty="0" err="1"/>
              <a:t>үшеуі</a:t>
            </a:r>
            <a:r>
              <a:rPr lang="ru-RU" dirty="0"/>
              <a:t> </a:t>
            </a:r>
            <a:r>
              <a:rPr lang="ru-RU" dirty="0" err="1"/>
              <a:t>катехоламиндер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те </a:t>
            </a:r>
            <a:r>
              <a:rPr lang="ru-RU" dirty="0" err="1"/>
              <a:t>аталады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/>
              <a:t>аминқышқылдарынан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гормондардың</a:t>
            </a:r>
            <a:r>
              <a:rPr lang="ru-RU" dirty="0"/>
              <a:t> осы </a:t>
            </a:r>
            <a:r>
              <a:rPr lang="ru-RU" dirty="0" err="1"/>
              <a:t>класы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атауын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амин </a:t>
            </a:r>
            <a:r>
              <a:rPr lang="ru-RU" dirty="0" err="1"/>
              <a:t>тобын</a:t>
            </a:r>
            <a:r>
              <a:rPr lang="ru-RU" dirty="0"/>
              <a:t> </a:t>
            </a:r>
            <a:r>
              <a:rPr lang="ru-RU" dirty="0" err="1"/>
              <a:t>сақтайды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000494" y="260593"/>
            <a:ext cx="8667505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 smtClean="0"/>
              <a:t>Моноаминдер</a:t>
            </a:r>
            <a:r>
              <a:rPr lang="ru-RU" b="1" dirty="0" smtClean="0"/>
              <a:t> </a:t>
            </a:r>
            <a:r>
              <a:rPr lang="ru-RU" b="1" dirty="0"/>
              <a:t>(</a:t>
            </a:r>
            <a:r>
              <a:rPr lang="ru-RU" b="1" dirty="0" err="1" smtClean="0"/>
              <a:t>биогенді</a:t>
            </a:r>
            <a:r>
              <a:rPr lang="ru-RU" b="1" dirty="0" smtClean="0"/>
              <a:t> </a:t>
            </a:r>
            <a:r>
              <a:rPr lang="ru-RU" b="1" dirty="0" err="1" smtClean="0"/>
              <a:t>аминдер</a:t>
            </a:r>
            <a:r>
              <a:rPr lang="ru-RU" b="1" dirty="0" smtClean="0"/>
              <a:t>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5948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 smtClean="0"/>
              <a:t>Стероидтар</a:t>
            </a:r>
            <a:r>
              <a:rPr lang="ru-RU" b="1" dirty="0" smtClean="0"/>
              <a:t> мен </a:t>
            </a:r>
            <a:r>
              <a:rPr lang="ru-RU" b="1" dirty="0" err="1" smtClean="0"/>
              <a:t>моноаминдер</a:t>
            </a:r>
            <a:endParaRPr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918" y="833043"/>
            <a:ext cx="6629399" cy="547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0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1338717" y="1084504"/>
            <a:ext cx="9679801" cy="45510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t" anchorCtr="0">
            <a:normAutofit fontScale="85000" lnSpcReduction="20000"/>
          </a:bodyPr>
          <a:lstStyle/>
          <a:p>
            <a:r>
              <a:rPr lang="ru-RU" dirty="0" err="1"/>
              <a:t>бұл</a:t>
            </a:r>
            <a:r>
              <a:rPr lang="ru-RU" dirty="0"/>
              <a:t> 3-тен 200-ге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да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аминқышқылдарының</a:t>
            </a:r>
            <a:r>
              <a:rPr lang="ru-RU" dirty="0"/>
              <a:t> </a:t>
            </a:r>
            <a:r>
              <a:rPr lang="ru-RU" dirty="0" err="1"/>
              <a:t>тізбегі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/>
              <a:t>артқы</a:t>
            </a:r>
            <a:r>
              <a:rPr lang="ru-RU" dirty="0"/>
              <a:t> гипофиз гормоны, окситоцин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антидиуретикалық</a:t>
            </a:r>
            <a:r>
              <a:rPr lang="ru-RU" dirty="0"/>
              <a:t> гормон-</a:t>
            </a:r>
            <a:r>
              <a:rPr lang="ru-RU" dirty="0" err="1"/>
              <a:t>тоғыз</a:t>
            </a:r>
            <a:r>
              <a:rPr lang="ru-RU" dirty="0"/>
              <a:t> </a:t>
            </a:r>
            <a:r>
              <a:rPr lang="ru-RU" dirty="0" err="1"/>
              <a:t>аминқышқылынан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 </a:t>
            </a:r>
            <a:r>
              <a:rPr lang="ru-RU" dirty="0" err="1"/>
              <a:t>олигопептидтер</a:t>
            </a:r>
            <a:r>
              <a:rPr lang="ru-RU" dirty="0"/>
              <a:t>. </a:t>
            </a:r>
            <a:r>
              <a:rPr lang="ru-RU" dirty="0" err="1"/>
              <a:t>Мүмкін</a:t>
            </a:r>
            <a:r>
              <a:rPr lang="ru-RU" dirty="0"/>
              <a:t>,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танымал</a:t>
            </a:r>
            <a:r>
              <a:rPr lang="ru-RU" dirty="0"/>
              <a:t> </a:t>
            </a:r>
            <a:r>
              <a:rPr lang="ru-RU" dirty="0" err="1"/>
              <a:t>пептидті</a:t>
            </a:r>
            <a:r>
              <a:rPr lang="ru-RU" dirty="0"/>
              <a:t> (</a:t>
            </a:r>
            <a:r>
              <a:rPr lang="ru-RU" dirty="0" err="1"/>
              <a:t>ақуыз</a:t>
            </a:r>
            <a:r>
              <a:rPr lang="ru-RU" dirty="0"/>
              <a:t>) гормон-инсулин. </a:t>
            </a:r>
            <a:r>
              <a:rPr lang="ru-RU" dirty="0" err="1"/>
              <a:t>Допаминді</a:t>
            </a:r>
            <a:r>
              <a:rPr lang="ru-RU" dirty="0"/>
              <a:t> </a:t>
            </a:r>
            <a:r>
              <a:rPr lang="ru-RU" dirty="0" err="1"/>
              <a:t>қоспағанда</a:t>
            </a:r>
            <a:r>
              <a:rPr lang="ru-RU" dirty="0"/>
              <a:t>, гипоталамус </a:t>
            </a:r>
            <a:r>
              <a:rPr lang="ru-RU" dirty="0" err="1"/>
              <a:t>шығаратын</a:t>
            </a:r>
            <a:r>
              <a:rPr lang="ru-RU" dirty="0"/>
              <a:t> </a:t>
            </a:r>
            <a:r>
              <a:rPr lang="ru-RU" dirty="0" err="1"/>
              <a:t>гормондарды</a:t>
            </a:r>
            <a:r>
              <a:rPr lang="ru-RU" dirty="0"/>
              <a:t> </a:t>
            </a:r>
            <a:r>
              <a:rPr lang="ru-RU" dirty="0" err="1"/>
              <a:t>босату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ингибирлеу</a:t>
            </a:r>
            <a:r>
              <a:rPr lang="ru-RU" dirty="0"/>
              <a:t> </a:t>
            </a:r>
            <a:r>
              <a:rPr lang="ru-RU" dirty="0" err="1"/>
              <a:t>полипептидтер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Алдыңғы</a:t>
            </a:r>
            <a:r>
              <a:rPr lang="ru-RU" dirty="0" smtClean="0"/>
              <a:t> </a:t>
            </a:r>
            <a:r>
              <a:rPr lang="ru-RU" dirty="0"/>
              <a:t>гипофиз </a:t>
            </a:r>
            <a:r>
              <a:rPr lang="ru-RU" dirty="0" err="1"/>
              <a:t>гормондарының</a:t>
            </a:r>
            <a:r>
              <a:rPr lang="ru-RU" dirty="0"/>
              <a:t> </a:t>
            </a:r>
            <a:r>
              <a:rPr lang="ru-RU" dirty="0" err="1"/>
              <a:t>көпшілігі</a:t>
            </a:r>
            <a:r>
              <a:rPr lang="ru-RU" dirty="0"/>
              <a:t> </a:t>
            </a:r>
            <a:r>
              <a:rPr lang="ru-RU" dirty="0" err="1"/>
              <a:t>полипептидтер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гликопротеидтер</a:t>
            </a:r>
            <a:r>
              <a:rPr lang="ru-RU" dirty="0"/>
              <a:t>—</a:t>
            </a:r>
            <a:r>
              <a:rPr lang="ru-RU" dirty="0" err="1"/>
              <a:t>қысқа</a:t>
            </a:r>
            <a:r>
              <a:rPr lang="ru-RU" dirty="0"/>
              <a:t> </a:t>
            </a:r>
            <a:r>
              <a:rPr lang="ru-RU" dirty="0" err="1"/>
              <a:t>көмірсулар</a:t>
            </a:r>
            <a:r>
              <a:rPr lang="ru-RU" dirty="0"/>
              <a:t> </a:t>
            </a:r>
            <a:r>
              <a:rPr lang="ru-RU" dirty="0" err="1"/>
              <a:t>тізбектерімен</a:t>
            </a:r>
            <a:r>
              <a:rPr lang="ru-RU" dirty="0"/>
              <a:t> </a:t>
            </a:r>
            <a:r>
              <a:rPr lang="ru-RU" dirty="0" err="1"/>
              <a:t>байланысқан</a:t>
            </a:r>
            <a:r>
              <a:rPr lang="ru-RU" dirty="0"/>
              <a:t> </a:t>
            </a:r>
            <a:r>
              <a:rPr lang="ru-RU" dirty="0" err="1"/>
              <a:t>полипептидтер</a:t>
            </a:r>
            <a:r>
              <a:rPr lang="ru-RU" dirty="0"/>
              <a:t>. Гликопротеин </a:t>
            </a:r>
            <a:r>
              <a:rPr lang="ru-RU" dirty="0" err="1"/>
              <a:t>гормондары</a:t>
            </a:r>
            <a:r>
              <a:rPr lang="ru-RU" dirty="0"/>
              <a:t>, </a:t>
            </a:r>
            <a:r>
              <a:rPr lang="ru-RU" dirty="0" err="1"/>
              <a:t>әдетте</a:t>
            </a:r>
            <a:r>
              <a:rPr lang="ru-RU" dirty="0"/>
              <a:t>, 92 </a:t>
            </a:r>
            <a:r>
              <a:rPr lang="ru-RU" dirty="0" err="1"/>
              <a:t>аминқышқылдарының</a:t>
            </a:r>
            <a:r>
              <a:rPr lang="ru-RU" dirty="0"/>
              <a:t> Альфа </a:t>
            </a:r>
            <a:r>
              <a:rPr lang="ru-RU" dirty="0" err="1"/>
              <a:t>тізбегіне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бір-бірінен</a:t>
            </a:r>
            <a:r>
              <a:rPr lang="ru-RU" dirty="0"/>
              <a:t> </a:t>
            </a:r>
            <a:r>
              <a:rPr lang="ru-RU" dirty="0" err="1"/>
              <a:t>ажырататын</a:t>
            </a:r>
            <a:r>
              <a:rPr lang="ru-RU" dirty="0"/>
              <a:t> </a:t>
            </a:r>
            <a:r>
              <a:rPr lang="ru-RU" dirty="0" err="1"/>
              <a:t>ауыспалы</a:t>
            </a:r>
            <a:r>
              <a:rPr lang="ru-RU" dirty="0"/>
              <a:t> бета </a:t>
            </a:r>
            <a:r>
              <a:rPr lang="ru-RU" dirty="0" err="1"/>
              <a:t>тізбегіне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 smtClean="0"/>
              <a:t>Пептидті</a:t>
            </a:r>
            <a:r>
              <a:rPr lang="ru-RU" b="1" dirty="0" smtClean="0"/>
              <a:t> </a:t>
            </a:r>
            <a:r>
              <a:rPr lang="ru-RU" b="1" dirty="0" err="1" smtClean="0"/>
              <a:t>гормондар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8205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1471702" y="6290641"/>
            <a:ext cx="9196298" cy="580017"/>
            <a:chOff x="-1" y="-1"/>
            <a:chExt cx="9196297" cy="580015"/>
          </a:xfrm>
        </p:grpSpPr>
        <p:sp>
          <p:nvSpPr>
            <p:cNvPr id="55" name="Google Shape;55;p4"/>
            <p:cNvSpPr/>
            <p:nvPr/>
          </p:nvSpPr>
          <p:spPr>
            <a:xfrm>
              <a:off x="2100020" y="13941"/>
              <a:ext cx="7096276" cy="51367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3931" y="12656"/>
              <a:ext cx="2194396" cy="554701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spcFirstLastPara="1" wrap="square" lIns="34300" tIns="34300" rIns="34300" bIns="343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000"/>
              </a:pPr>
              <a:endPara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id="57" name="Google Shape;57;p4" descr="image1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1" y="-1"/>
              <a:ext cx="528792" cy="4608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"/>
            <p:cNvSpPr txBox="1"/>
            <p:nvPr/>
          </p:nvSpPr>
          <p:spPr>
            <a:xfrm>
              <a:off x="381180" y="41357"/>
              <a:ext cx="1857147" cy="5386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25" tIns="38125" rIns="38125" bIns="38125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</a:t>
              </a:r>
              <a:r>
                <a:rPr lang="en-US" sz="1000" dirty="0" err="1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Farabi</a:t>
              </a: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 Kazakh National University</a:t>
              </a:r>
              <a:endParaRPr dirty="0"/>
            </a:p>
            <a:p>
              <a:pPr algn="ctr">
                <a:buClr>
                  <a:srgbClr val="FFFFFF"/>
                </a:buClr>
                <a:buSzPts val="1000"/>
              </a:pPr>
              <a:r>
                <a:rPr lang="en-US" sz="1000" dirty="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dirty="0"/>
            </a:p>
          </p:txBody>
        </p:sp>
      </p:grp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2814367" y="260593"/>
            <a:ext cx="6728503" cy="5678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300" tIns="34300" rIns="34300" bIns="34300" rtlCol="0" anchor="b" anchorCtr="0">
            <a:normAutofit fontScale="90000"/>
          </a:bodyPr>
          <a:lstStyle/>
          <a:p>
            <a:pPr algn="ctr">
              <a:buSzPts val="1870"/>
            </a:pPr>
            <a:r>
              <a:rPr lang="ru-RU" b="1" dirty="0" err="1" smtClean="0"/>
              <a:t>Пептидтер</a:t>
            </a:r>
            <a:endParaRPr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411" y="754229"/>
            <a:ext cx="5712413" cy="5496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54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1730</Words>
  <Application>Microsoft Office PowerPoint</Application>
  <PresentationFormat>Широкоэкранный</PresentationFormat>
  <Paragraphs>142</Paragraphs>
  <Slides>34</Slides>
  <Notes>34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1" baseType="lpstr">
      <vt:lpstr>Arial</vt:lpstr>
      <vt:lpstr>Calibri</vt:lpstr>
      <vt:lpstr>Calibri Light</vt:lpstr>
      <vt:lpstr>Georgia</vt:lpstr>
      <vt:lpstr>Times New Roman</vt:lpstr>
      <vt:lpstr>Trebuchet MS</vt:lpstr>
      <vt:lpstr>Тема Office</vt:lpstr>
      <vt:lpstr>Презентация PowerPoint</vt:lpstr>
      <vt:lpstr>Презентация PowerPoint</vt:lpstr>
      <vt:lpstr>ОҚУ НӘТИЖЕЛЕРІ</vt:lpstr>
      <vt:lpstr>Гормондар Химиясы</vt:lpstr>
      <vt:lpstr>Стероидты гормондар</vt:lpstr>
      <vt:lpstr>Моноаминдер (биогенді аминдер)</vt:lpstr>
      <vt:lpstr>Стероидтар мен моноаминдер</vt:lpstr>
      <vt:lpstr>Пептидті гормондар</vt:lpstr>
      <vt:lpstr>Пептидтер</vt:lpstr>
      <vt:lpstr>Гормондар Синтезі</vt:lpstr>
      <vt:lpstr>Стероидтар Синтезі</vt:lpstr>
      <vt:lpstr>Стероидтар Синтезі</vt:lpstr>
      <vt:lpstr>Пептидтер Синтезі</vt:lpstr>
      <vt:lpstr>Пептидтер Синтезі</vt:lpstr>
      <vt:lpstr>Моноаминдер Синтезі</vt:lpstr>
      <vt:lpstr>Қалқанша безі гормонының синтезделуі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Гормон Секрециясы</vt:lpstr>
      <vt:lpstr>1. Жүйке ынталандыру</vt:lpstr>
      <vt:lpstr>2. Гормоналды ынталандыру</vt:lpstr>
      <vt:lpstr>3. Гуморальды ынталандыру</vt:lpstr>
      <vt:lpstr>Гормон Секрециясы</vt:lpstr>
      <vt:lpstr>Гормон Секрециясы</vt:lpstr>
      <vt:lpstr>Презентация PowerPoint</vt:lpstr>
      <vt:lpstr>Гормондардың Тасымалдануы</vt:lpstr>
      <vt:lpstr>Гормондардың Тасымалдануы</vt:lpstr>
      <vt:lpstr>Гормондардың Тасымалдануы</vt:lpstr>
      <vt:lpstr>Гормондардың Тасымалдануы</vt:lpstr>
      <vt:lpstr>Гормонды рецепторлар және әсер ету механизмі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Bagdat</dc:creator>
  <cp:lastModifiedBy>Bagdat</cp:lastModifiedBy>
  <cp:revision>18</cp:revision>
  <dcterms:created xsi:type="dcterms:W3CDTF">2020-09-27T08:01:56Z</dcterms:created>
  <dcterms:modified xsi:type="dcterms:W3CDTF">2020-09-27T18:05:18Z</dcterms:modified>
</cp:coreProperties>
</file>